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580" r:id="rId5"/>
    <p:sldId id="573" r:id="rId6"/>
    <p:sldId id="581" r:id="rId7"/>
    <p:sldId id="577" r:id="rId8"/>
    <p:sldId id="579" r:id="rId9"/>
    <p:sldId id="576" r:id="rId10"/>
    <p:sldId id="586" r:id="rId11"/>
    <p:sldId id="584" r:id="rId12"/>
    <p:sldId id="585" r:id="rId13"/>
    <p:sldId id="275" r:id="rId14"/>
    <p:sldId id="570" r:id="rId15"/>
    <p:sldId id="582" r:id="rId16"/>
    <p:sldId id="588" r:id="rId17"/>
    <p:sldId id="587" r:id="rId18"/>
    <p:sldId id="5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Velicu" initials="PV" lastIdx="1" clrIdx="0">
    <p:extLst>
      <p:ext uri="{19B8F6BF-5375-455C-9EA6-DF929625EA0E}">
        <p15:presenceInfo xmlns:p15="http://schemas.microsoft.com/office/powerpoint/2012/main" userId="S::Patricia.Velicu@industriall-europe.eu::718cf368-0e61-4985-852e-2bdb67a9c9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6" autoAdjust="0"/>
    <p:restoredTop sz="94477" autoAdjust="0"/>
  </p:normalViewPr>
  <p:slideViewPr>
    <p:cSldViewPr snapToGrid="0">
      <p:cViewPr varScale="1">
        <p:scale>
          <a:sx n="93" d="100"/>
          <a:sy n="93" d="100"/>
        </p:scale>
        <p:origin x="10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320DD-F6B1-4199-A0BF-33479E23651A}"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A044B-46CD-42CF-AF54-019250117F58}" type="slidenum">
              <a:rPr lang="en-US" smtClean="0"/>
              <a:t>‹#›</a:t>
            </a:fld>
            <a:endParaRPr lang="en-US"/>
          </a:p>
        </p:txBody>
      </p:sp>
    </p:spTree>
    <p:extLst>
      <p:ext uri="{BB962C8B-B14F-4D97-AF65-F5344CB8AC3E}">
        <p14:creationId xmlns:p14="http://schemas.microsoft.com/office/powerpoint/2010/main" val="15337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DBA044B-46CD-42CF-AF54-019250117F58}" type="slidenum">
              <a:rPr lang="en-US" smtClean="0"/>
              <a:t>3</a:t>
            </a:fld>
            <a:endParaRPr lang="en-US"/>
          </a:p>
        </p:txBody>
      </p:sp>
    </p:spTree>
    <p:extLst>
      <p:ext uri="{BB962C8B-B14F-4D97-AF65-F5344CB8AC3E}">
        <p14:creationId xmlns:p14="http://schemas.microsoft.com/office/powerpoint/2010/main" val="309573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DBA044B-46CD-42CF-AF54-019250117F58}" type="slidenum">
              <a:rPr lang="en-US" smtClean="0"/>
              <a:t>10</a:t>
            </a:fld>
            <a:endParaRPr lang="en-US"/>
          </a:p>
        </p:txBody>
      </p:sp>
    </p:spTree>
    <p:extLst>
      <p:ext uri="{BB962C8B-B14F-4D97-AF65-F5344CB8AC3E}">
        <p14:creationId xmlns:p14="http://schemas.microsoft.com/office/powerpoint/2010/main" val="198545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A044B-46CD-42CF-AF54-01925011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20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DBA044B-46CD-42CF-AF54-019250117F58}" type="slidenum">
              <a:rPr lang="en-US" smtClean="0"/>
              <a:t>13</a:t>
            </a:fld>
            <a:endParaRPr lang="en-US"/>
          </a:p>
        </p:txBody>
      </p:sp>
    </p:spTree>
    <p:extLst>
      <p:ext uri="{BB962C8B-B14F-4D97-AF65-F5344CB8AC3E}">
        <p14:creationId xmlns:p14="http://schemas.microsoft.com/office/powerpoint/2010/main" val="192188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DBA044B-46CD-42CF-AF54-019250117F58}" type="slidenum">
              <a:rPr lang="en-US" smtClean="0"/>
              <a:t>14</a:t>
            </a:fld>
            <a:endParaRPr lang="en-US"/>
          </a:p>
        </p:txBody>
      </p:sp>
    </p:spTree>
    <p:extLst>
      <p:ext uri="{BB962C8B-B14F-4D97-AF65-F5344CB8AC3E}">
        <p14:creationId xmlns:p14="http://schemas.microsoft.com/office/powerpoint/2010/main" val="258554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FF8B-DB3B-9D4B-BB18-EECBDAF216A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FD2150AC-ED92-C64D-9DAB-B3E46FB50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EE192ECD-99C3-1544-A128-D25F88EF479F}"/>
              </a:ext>
            </a:extLst>
          </p:cNvPr>
          <p:cNvSpPr>
            <a:spLocks noGrp="1"/>
          </p:cNvSpPr>
          <p:nvPr>
            <p:ph type="dt" sz="half" idx="10"/>
          </p:nvPr>
        </p:nvSpPr>
        <p:spPr/>
        <p:txBody>
          <a:bodyPr/>
          <a:lstStyle/>
          <a:p>
            <a:fld id="{A1E11A6A-1721-7745-885A-4ABA4547E382}" type="datetime1">
              <a:t>12/10/2022</a:t>
            </a:fld>
            <a:endParaRPr lang="en-BE"/>
          </a:p>
        </p:txBody>
      </p:sp>
      <p:sp>
        <p:nvSpPr>
          <p:cNvPr id="5" name="Footer Placeholder 4">
            <a:extLst>
              <a:ext uri="{FF2B5EF4-FFF2-40B4-BE49-F238E27FC236}">
                <a16:creationId xmlns:a16="http://schemas.microsoft.com/office/drawing/2014/main" id="{754913DB-BB40-C142-AB86-6C8ECC2151EE}"/>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5BBC07D7-F094-BB45-A0B2-101B45FA47B1}"/>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72508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DB36-EE3D-7940-9F09-D52D4E855CED}"/>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56CDC961-0E4F-B34D-BD08-CDBFC38FB26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371AEFC-2748-D245-B6D6-AA4F3B433A54}"/>
              </a:ext>
            </a:extLst>
          </p:cNvPr>
          <p:cNvSpPr>
            <a:spLocks noGrp="1"/>
          </p:cNvSpPr>
          <p:nvPr>
            <p:ph type="dt" sz="half" idx="10"/>
          </p:nvPr>
        </p:nvSpPr>
        <p:spPr/>
        <p:txBody>
          <a:bodyPr/>
          <a:lstStyle/>
          <a:p>
            <a:fld id="{B9B7DB57-FB9F-DE45-B469-BC044377BF01}" type="datetime1">
              <a:t>12/10/2022</a:t>
            </a:fld>
            <a:endParaRPr lang="en-BE"/>
          </a:p>
        </p:txBody>
      </p:sp>
      <p:sp>
        <p:nvSpPr>
          <p:cNvPr id="5" name="Footer Placeholder 4">
            <a:extLst>
              <a:ext uri="{FF2B5EF4-FFF2-40B4-BE49-F238E27FC236}">
                <a16:creationId xmlns:a16="http://schemas.microsoft.com/office/drawing/2014/main" id="{01552685-7EFA-A446-9E2C-B71D35F089ED}"/>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7985BFC2-2A90-A740-B182-1FFC4E3BE87D}"/>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95519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2DF1F-8FB0-984D-82A7-36187273A8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FE5F6BC2-A2B0-994E-BF4D-DC65DF64EE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700CC34-1C4E-3E49-89D9-E848AC1BB06D}"/>
              </a:ext>
            </a:extLst>
          </p:cNvPr>
          <p:cNvSpPr>
            <a:spLocks noGrp="1"/>
          </p:cNvSpPr>
          <p:nvPr>
            <p:ph type="dt" sz="half" idx="10"/>
          </p:nvPr>
        </p:nvSpPr>
        <p:spPr/>
        <p:txBody>
          <a:bodyPr/>
          <a:lstStyle/>
          <a:p>
            <a:fld id="{6D4C8134-46B7-524C-94C6-FBDC7747A02E}" type="datetime1">
              <a:t>12/10/2022</a:t>
            </a:fld>
            <a:endParaRPr lang="en-BE"/>
          </a:p>
        </p:txBody>
      </p:sp>
      <p:sp>
        <p:nvSpPr>
          <p:cNvPr id="5" name="Footer Placeholder 4">
            <a:extLst>
              <a:ext uri="{FF2B5EF4-FFF2-40B4-BE49-F238E27FC236}">
                <a16:creationId xmlns:a16="http://schemas.microsoft.com/office/drawing/2014/main" id="{323D3AEC-4C7B-7247-9A9D-820584FA373D}"/>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0876C1F7-6F73-8E41-8547-0221C40AA391}"/>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394768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58A5-7245-B44B-BEAA-9D32EAD8397C}"/>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77EC036-6AF8-884E-91B0-12BC8AA2B9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33BEFBF-2D50-F04D-B118-51563E3ABDDD}"/>
              </a:ext>
            </a:extLst>
          </p:cNvPr>
          <p:cNvSpPr>
            <a:spLocks noGrp="1"/>
          </p:cNvSpPr>
          <p:nvPr>
            <p:ph type="dt" sz="half" idx="10"/>
          </p:nvPr>
        </p:nvSpPr>
        <p:spPr/>
        <p:txBody>
          <a:bodyPr/>
          <a:lstStyle/>
          <a:p>
            <a:fld id="{9930A6EC-4CC1-1145-AB6A-9C847D9146D3}" type="datetime1">
              <a:t>12/10/2022</a:t>
            </a:fld>
            <a:endParaRPr lang="en-BE"/>
          </a:p>
        </p:txBody>
      </p:sp>
      <p:sp>
        <p:nvSpPr>
          <p:cNvPr id="5" name="Footer Placeholder 4">
            <a:extLst>
              <a:ext uri="{FF2B5EF4-FFF2-40B4-BE49-F238E27FC236}">
                <a16:creationId xmlns:a16="http://schemas.microsoft.com/office/drawing/2014/main" id="{89F688C3-7BE1-3C41-B370-D7090EE09A0A}"/>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E789D808-04F5-4242-9109-9CF9764BE6A8}"/>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09551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7CCF-BD76-9C4B-A364-EC8A6B3133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8F6C27B7-66C8-0247-8210-9B22F4E73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AC011A-4BBE-1347-A559-25BF605887BF}"/>
              </a:ext>
            </a:extLst>
          </p:cNvPr>
          <p:cNvSpPr>
            <a:spLocks noGrp="1"/>
          </p:cNvSpPr>
          <p:nvPr>
            <p:ph type="dt" sz="half" idx="10"/>
          </p:nvPr>
        </p:nvSpPr>
        <p:spPr/>
        <p:txBody>
          <a:bodyPr/>
          <a:lstStyle/>
          <a:p>
            <a:fld id="{5B623502-7974-E848-BF2C-8F8C41E0FCF2}" type="datetime1">
              <a:t>12/10/2022</a:t>
            </a:fld>
            <a:endParaRPr lang="en-BE"/>
          </a:p>
        </p:txBody>
      </p:sp>
      <p:sp>
        <p:nvSpPr>
          <p:cNvPr id="5" name="Footer Placeholder 4">
            <a:extLst>
              <a:ext uri="{FF2B5EF4-FFF2-40B4-BE49-F238E27FC236}">
                <a16:creationId xmlns:a16="http://schemas.microsoft.com/office/drawing/2014/main" id="{C737494F-4B0E-FE4A-9AA7-A9C140D358D5}"/>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6D321225-9BD3-5949-80D5-0380E6DA2692}"/>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201057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C73E-756A-F84F-920C-99EE0E351A0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E4B1AFA0-9FA0-7948-829B-24B5E3A1567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D66F484D-D5EE-0541-84D5-D06077FB48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1D6D262D-BFDB-804D-9B2C-BFE6E2433080}"/>
              </a:ext>
            </a:extLst>
          </p:cNvPr>
          <p:cNvSpPr>
            <a:spLocks noGrp="1"/>
          </p:cNvSpPr>
          <p:nvPr>
            <p:ph type="dt" sz="half" idx="10"/>
          </p:nvPr>
        </p:nvSpPr>
        <p:spPr/>
        <p:txBody>
          <a:bodyPr/>
          <a:lstStyle/>
          <a:p>
            <a:fld id="{54C05C5B-6397-2247-A2D1-F084166880ED}" type="datetime1">
              <a:t>12/10/2022</a:t>
            </a:fld>
            <a:endParaRPr lang="en-BE"/>
          </a:p>
        </p:txBody>
      </p:sp>
      <p:sp>
        <p:nvSpPr>
          <p:cNvPr id="6" name="Footer Placeholder 5">
            <a:extLst>
              <a:ext uri="{FF2B5EF4-FFF2-40B4-BE49-F238E27FC236}">
                <a16:creationId xmlns:a16="http://schemas.microsoft.com/office/drawing/2014/main" id="{359DFFC7-4C66-6243-B14E-076CB6A403E0}"/>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68B94788-1D33-BB41-8125-B0B38D5BD396}"/>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00934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22CE-AB31-2549-8E7F-E2FF3F8E738F}"/>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7AE2F9D-CBA8-C642-852C-234831803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42B825-55AE-F341-A436-994E60B32C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949B317A-E4FB-D64E-AB78-1C01EC268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19D19A-E7E8-1E4F-8A62-AC60247B24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84D35135-057F-3140-8147-C7C8C1513030}"/>
              </a:ext>
            </a:extLst>
          </p:cNvPr>
          <p:cNvSpPr>
            <a:spLocks noGrp="1"/>
          </p:cNvSpPr>
          <p:nvPr>
            <p:ph type="dt" sz="half" idx="10"/>
          </p:nvPr>
        </p:nvSpPr>
        <p:spPr/>
        <p:txBody>
          <a:bodyPr/>
          <a:lstStyle/>
          <a:p>
            <a:fld id="{90E69145-8505-3342-8518-5FF9464AFCFE}" type="datetime1">
              <a:t>12/10/2022</a:t>
            </a:fld>
            <a:endParaRPr lang="en-BE"/>
          </a:p>
        </p:txBody>
      </p:sp>
      <p:sp>
        <p:nvSpPr>
          <p:cNvPr id="8" name="Footer Placeholder 7">
            <a:extLst>
              <a:ext uri="{FF2B5EF4-FFF2-40B4-BE49-F238E27FC236}">
                <a16:creationId xmlns:a16="http://schemas.microsoft.com/office/drawing/2014/main" id="{A884021A-1E6B-B74E-9EDE-1E8E072F2708}"/>
              </a:ext>
            </a:extLst>
          </p:cNvPr>
          <p:cNvSpPr>
            <a:spLocks noGrp="1"/>
          </p:cNvSpPr>
          <p:nvPr>
            <p:ph type="ftr" sz="quarter" idx="11"/>
          </p:nvPr>
        </p:nvSpPr>
        <p:spPr/>
        <p:txBody>
          <a:bodyPr/>
          <a:lstStyle/>
          <a:p>
            <a:r>
              <a:rPr lang="en-GB"/>
              <a:t>Presentation title</a:t>
            </a:r>
            <a:endParaRPr lang="en-BE"/>
          </a:p>
        </p:txBody>
      </p:sp>
      <p:sp>
        <p:nvSpPr>
          <p:cNvPr id="9" name="Slide Number Placeholder 8">
            <a:extLst>
              <a:ext uri="{FF2B5EF4-FFF2-40B4-BE49-F238E27FC236}">
                <a16:creationId xmlns:a16="http://schemas.microsoft.com/office/drawing/2014/main" id="{51A19166-2173-F64A-B58D-40A4D1495598}"/>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3047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8A41-12FA-F94B-9833-20A8933B407F}"/>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734236DB-4683-884B-A4EB-F52C741609D8}"/>
              </a:ext>
            </a:extLst>
          </p:cNvPr>
          <p:cNvSpPr>
            <a:spLocks noGrp="1"/>
          </p:cNvSpPr>
          <p:nvPr>
            <p:ph type="dt" sz="half" idx="10"/>
          </p:nvPr>
        </p:nvSpPr>
        <p:spPr/>
        <p:txBody>
          <a:bodyPr/>
          <a:lstStyle/>
          <a:p>
            <a:fld id="{75BD9033-B315-F444-9CB4-5677DC334A1B}" type="datetime1">
              <a:t>12/10/2022</a:t>
            </a:fld>
            <a:endParaRPr lang="en-BE"/>
          </a:p>
        </p:txBody>
      </p:sp>
      <p:sp>
        <p:nvSpPr>
          <p:cNvPr id="4" name="Footer Placeholder 3">
            <a:extLst>
              <a:ext uri="{FF2B5EF4-FFF2-40B4-BE49-F238E27FC236}">
                <a16:creationId xmlns:a16="http://schemas.microsoft.com/office/drawing/2014/main" id="{C924EEA5-B9F5-ED42-BF8C-AE823CF6BCA1}"/>
              </a:ext>
            </a:extLst>
          </p:cNvPr>
          <p:cNvSpPr>
            <a:spLocks noGrp="1"/>
          </p:cNvSpPr>
          <p:nvPr>
            <p:ph type="ftr" sz="quarter" idx="11"/>
          </p:nvPr>
        </p:nvSpPr>
        <p:spPr/>
        <p:txBody>
          <a:bodyPr/>
          <a:lstStyle/>
          <a:p>
            <a:r>
              <a:rPr lang="en-GB"/>
              <a:t>Presentation title</a:t>
            </a:r>
            <a:endParaRPr lang="en-BE"/>
          </a:p>
        </p:txBody>
      </p:sp>
      <p:sp>
        <p:nvSpPr>
          <p:cNvPr id="5" name="Slide Number Placeholder 4">
            <a:extLst>
              <a:ext uri="{FF2B5EF4-FFF2-40B4-BE49-F238E27FC236}">
                <a16:creationId xmlns:a16="http://schemas.microsoft.com/office/drawing/2014/main" id="{D6C0A39F-F18D-9E47-8478-7FAC3AAB7C20}"/>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396415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CD411-E45C-DF4B-BDE0-A856A3D9835C}"/>
              </a:ext>
            </a:extLst>
          </p:cNvPr>
          <p:cNvSpPr>
            <a:spLocks noGrp="1"/>
          </p:cNvSpPr>
          <p:nvPr>
            <p:ph type="dt" sz="half" idx="10"/>
          </p:nvPr>
        </p:nvSpPr>
        <p:spPr/>
        <p:txBody>
          <a:bodyPr/>
          <a:lstStyle/>
          <a:p>
            <a:fld id="{41612AD1-D91F-A346-B2C7-A091F1A73889}" type="datetime1">
              <a:t>12/10/2022</a:t>
            </a:fld>
            <a:endParaRPr lang="en-BE"/>
          </a:p>
        </p:txBody>
      </p:sp>
      <p:sp>
        <p:nvSpPr>
          <p:cNvPr id="3" name="Footer Placeholder 2">
            <a:extLst>
              <a:ext uri="{FF2B5EF4-FFF2-40B4-BE49-F238E27FC236}">
                <a16:creationId xmlns:a16="http://schemas.microsoft.com/office/drawing/2014/main" id="{B042C8E7-5A75-4741-A388-0477E489616F}"/>
              </a:ext>
            </a:extLst>
          </p:cNvPr>
          <p:cNvSpPr>
            <a:spLocks noGrp="1"/>
          </p:cNvSpPr>
          <p:nvPr>
            <p:ph type="ftr" sz="quarter" idx="11"/>
          </p:nvPr>
        </p:nvSpPr>
        <p:spPr/>
        <p:txBody>
          <a:bodyPr/>
          <a:lstStyle/>
          <a:p>
            <a:r>
              <a:rPr lang="en-GB"/>
              <a:t>Presentation title</a:t>
            </a:r>
            <a:endParaRPr lang="en-BE"/>
          </a:p>
        </p:txBody>
      </p:sp>
      <p:sp>
        <p:nvSpPr>
          <p:cNvPr id="4" name="Slide Number Placeholder 3">
            <a:extLst>
              <a:ext uri="{FF2B5EF4-FFF2-40B4-BE49-F238E27FC236}">
                <a16:creationId xmlns:a16="http://schemas.microsoft.com/office/drawing/2014/main" id="{717A3A03-B59E-6D40-9D98-9475212B4F56}"/>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26552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6D8F-9414-AD4F-B957-FC658E3BD2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38745F65-7712-954F-BC86-B1C8598D2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C1BA1907-3435-CF41-B56A-5BAB0E773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9AD01F-BDC8-AB49-898B-9B79DEFBAD0C}"/>
              </a:ext>
            </a:extLst>
          </p:cNvPr>
          <p:cNvSpPr>
            <a:spLocks noGrp="1"/>
          </p:cNvSpPr>
          <p:nvPr>
            <p:ph type="dt" sz="half" idx="10"/>
          </p:nvPr>
        </p:nvSpPr>
        <p:spPr/>
        <p:txBody>
          <a:bodyPr/>
          <a:lstStyle/>
          <a:p>
            <a:fld id="{A96215FA-5E22-3840-AF0A-43DF2ED5C656}" type="datetime1">
              <a:t>12/10/2022</a:t>
            </a:fld>
            <a:endParaRPr lang="en-BE"/>
          </a:p>
        </p:txBody>
      </p:sp>
      <p:sp>
        <p:nvSpPr>
          <p:cNvPr id="6" name="Footer Placeholder 5">
            <a:extLst>
              <a:ext uri="{FF2B5EF4-FFF2-40B4-BE49-F238E27FC236}">
                <a16:creationId xmlns:a16="http://schemas.microsoft.com/office/drawing/2014/main" id="{D1660099-1F48-9B40-9A87-F6A215864314}"/>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687B5FD3-852F-6349-8E8A-40B693B11C77}"/>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8303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0C14-B28B-5647-BF96-7F17D5B28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E3F46F77-A201-7A41-BA5D-FC79C6C0E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6608B736-F36A-B946-A200-884989351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53D450-C539-2943-8DA8-CBE4DAA2EF8F}"/>
              </a:ext>
            </a:extLst>
          </p:cNvPr>
          <p:cNvSpPr>
            <a:spLocks noGrp="1"/>
          </p:cNvSpPr>
          <p:nvPr>
            <p:ph type="dt" sz="half" idx="10"/>
          </p:nvPr>
        </p:nvSpPr>
        <p:spPr/>
        <p:txBody>
          <a:bodyPr/>
          <a:lstStyle/>
          <a:p>
            <a:fld id="{284A882C-5515-B94D-AAAC-CE9700243530}" type="datetime1">
              <a:t>12/10/2022</a:t>
            </a:fld>
            <a:endParaRPr lang="en-BE"/>
          </a:p>
        </p:txBody>
      </p:sp>
      <p:sp>
        <p:nvSpPr>
          <p:cNvPr id="6" name="Footer Placeholder 5">
            <a:extLst>
              <a:ext uri="{FF2B5EF4-FFF2-40B4-BE49-F238E27FC236}">
                <a16:creationId xmlns:a16="http://schemas.microsoft.com/office/drawing/2014/main" id="{53D23783-8C3A-6A43-873C-07BC64580120}"/>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D9609713-4F4D-2D4B-AA99-F81EE3A2129D}"/>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35393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8D650-4F92-9843-A5FA-73F8ED4B5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C16959A5-280F-5B4A-A0D2-2615E9C36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02F5B3ED-FC97-4843-9A62-AD17970B0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5F369-F5B0-7E47-96EF-B8096C9B342A}" type="datetime1">
              <a:t>12/10/2022</a:t>
            </a:fld>
            <a:endParaRPr lang="en-BE"/>
          </a:p>
        </p:txBody>
      </p:sp>
      <p:sp>
        <p:nvSpPr>
          <p:cNvPr id="5" name="Footer Placeholder 4">
            <a:extLst>
              <a:ext uri="{FF2B5EF4-FFF2-40B4-BE49-F238E27FC236}">
                <a16:creationId xmlns:a16="http://schemas.microsoft.com/office/drawing/2014/main" id="{9A041C1E-077A-324E-825A-E9F792B57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a:t>
            </a:r>
            <a:endParaRPr lang="en-BE"/>
          </a:p>
        </p:txBody>
      </p:sp>
      <p:sp>
        <p:nvSpPr>
          <p:cNvPr id="6" name="Slide Number Placeholder 5">
            <a:extLst>
              <a:ext uri="{FF2B5EF4-FFF2-40B4-BE49-F238E27FC236}">
                <a16:creationId xmlns:a16="http://schemas.microsoft.com/office/drawing/2014/main" id="{8999A4B4-BA7A-E948-AA1B-58E52C233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0EEE5-D7C8-134E-8566-B8063E6CCBBD}" type="slidenum">
              <a:t>‹#›</a:t>
            </a:fld>
            <a:endParaRPr lang="en-BE"/>
          </a:p>
        </p:txBody>
      </p:sp>
    </p:spTree>
    <p:extLst>
      <p:ext uri="{BB962C8B-B14F-4D97-AF65-F5344CB8AC3E}">
        <p14:creationId xmlns:p14="http://schemas.microsoft.com/office/powerpoint/2010/main" val="4206972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B9C8-C32D-56E8-7C04-78E9C93ADF01}"/>
              </a:ext>
            </a:extLst>
          </p:cNvPr>
          <p:cNvSpPr>
            <a:spLocks noGrp="1"/>
          </p:cNvSpPr>
          <p:nvPr>
            <p:ph type="title"/>
          </p:nvPr>
        </p:nvSpPr>
        <p:spPr>
          <a:xfrm>
            <a:off x="5277329" y="1759373"/>
            <a:ext cx="6274590" cy="3339253"/>
          </a:xfrm>
          <a:noFill/>
        </p:spPr>
        <p:txBody>
          <a:bodyPr vert="horz" lIns="91440" tIns="45720" rIns="91440" bIns="45720" rtlCol="0" anchor="b">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0000"/>
                </a:solidFill>
                <a:effectLst/>
                <a:uLnTx/>
                <a:uFillTx/>
                <a:latin typeface="Calibri Light" panose="020F0302020204030204"/>
                <a:ea typeface="+mn-ea"/>
                <a:cs typeface="+mn-cs"/>
              </a:rPr>
              <a:t>IndustriAll Europe’s Answer to the Cost-of-Living Crisis</a:t>
            </a:r>
            <a:b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br>
            <a:br>
              <a:rPr lang="en-US" sz="6000" dirty="0">
                <a:effectLst/>
              </a:rPr>
            </a:br>
            <a:br>
              <a:rPr lang="en-US" sz="4600" dirty="0">
                <a:effectLst/>
              </a:rPr>
            </a:br>
            <a:endParaRPr lang="en-US" sz="4600" dirty="0"/>
          </a:p>
        </p:txBody>
      </p:sp>
      <p:sp>
        <p:nvSpPr>
          <p:cNvPr id="3" name="Content Placeholder 2">
            <a:extLst>
              <a:ext uri="{FF2B5EF4-FFF2-40B4-BE49-F238E27FC236}">
                <a16:creationId xmlns:a16="http://schemas.microsoft.com/office/drawing/2014/main" id="{5659DBE6-AA83-9ED5-5923-CDDECA708269}"/>
              </a:ext>
            </a:extLst>
          </p:cNvPr>
          <p:cNvSpPr>
            <a:spLocks noGrp="1"/>
          </p:cNvSpPr>
          <p:nvPr>
            <p:ph idx="1"/>
          </p:nvPr>
        </p:nvSpPr>
        <p:spPr>
          <a:xfrm>
            <a:off x="5429729" y="3594585"/>
            <a:ext cx="6274590" cy="1421068"/>
          </a:xfrm>
          <a:noFill/>
        </p:spPr>
        <p:txBody>
          <a:bodyPr vert="horz" lIns="91440" tIns="45720" rIns="91440" bIns="45720" rtlCol="0">
            <a:normAutofit fontScale="62500" lnSpcReduction="20000"/>
          </a:bodyPr>
          <a:lstStyle/>
          <a:p>
            <a:pPr marL="0" indent="0">
              <a:buNone/>
            </a:pPr>
            <a:r>
              <a:rPr lang="en-GB" sz="4400" dirty="0">
                <a:effectLst/>
                <a:latin typeface="Calibri" panose="020F0502020204030204" pitchFamily="34" charset="0"/>
                <a:ea typeface="Calibri" panose="020F0502020204030204" pitchFamily="34" charset="0"/>
                <a:cs typeface="Times New Roman" panose="02020603050405020304" pitchFamily="18" charset="0"/>
              </a:rPr>
              <a:t>IndustriAll Europe and its affiliates are joining forces to send out common demands in a European-wide campaign</a:t>
            </a:r>
            <a:endParaRPr lang="en-US" sz="2400" dirty="0"/>
          </a:p>
        </p:txBody>
      </p:sp>
      <p:pic>
        <p:nvPicPr>
          <p:cNvPr id="1028" name="Picture 2">
            <a:extLst>
              <a:ext uri="{FF2B5EF4-FFF2-40B4-BE49-F238E27FC236}">
                <a16:creationId xmlns:a16="http://schemas.microsoft.com/office/drawing/2014/main" id="{BA0F5C1C-9413-7568-0AD3-D8B361A51A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5" r="2311"/>
          <a:stretch/>
        </p:blipFill>
        <p:spPr bwMode="auto">
          <a:xfrm>
            <a:off x="1" y="10"/>
            <a:ext cx="4654296"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AE2E107F-16FF-83D2-54B4-4D4C6AB201C9}"/>
              </a:ext>
            </a:extLst>
          </p:cNvPr>
          <p:cNvSpPr>
            <a:spLocks noGrp="1"/>
          </p:cNvSpPr>
          <p:nvPr>
            <p:ph type="sldNum" sz="quarter" idx="12"/>
          </p:nvPr>
        </p:nvSpPr>
        <p:spPr>
          <a:xfrm>
            <a:off x="10154092" y="6356350"/>
            <a:ext cx="1199707" cy="365125"/>
          </a:xfrm>
          <a:noFill/>
        </p:spPr>
        <p:txBody>
          <a:bodyPr vert="horz" lIns="91440" tIns="45720" rIns="91440" bIns="45720" rtlCol="0" anchor="ctr">
            <a:normAutofit/>
          </a:bodyPr>
          <a:lstStyle/>
          <a:p>
            <a:pPr>
              <a:spcAft>
                <a:spcPts val="600"/>
              </a:spcAft>
              <a:defRPr/>
            </a:pPr>
            <a:fld id="{73A0EEE5-D7C8-134E-8566-B8063E6CCBBD}" type="slidenum">
              <a:rPr lang="en-US" smtClean="0">
                <a:solidFill>
                  <a:prstClr val="black">
                    <a:tint val="75000"/>
                  </a:prstClr>
                </a:solidFill>
                <a:latin typeface="Calibri" panose="020F0502020204030204"/>
              </a:rPr>
              <a:pPr>
                <a:spcAft>
                  <a:spcPts val="600"/>
                </a:spcAft>
                <a:defRPr/>
              </a:pPr>
              <a:t>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70710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463807" y="3211575"/>
            <a:ext cx="3419856" cy="3009742"/>
          </a:xfrm>
          <a:prstGeom prst="rect">
            <a:avLst/>
          </a:prstGeom>
        </p:spPr>
        <p:txBody>
          <a:bodyPr vert="horz" lIns="0" tIns="13335" rIns="0" bIns="0" rtlCol="0" anchor="ctr">
            <a:normAutofit fontScale="90000"/>
          </a:bodyPr>
          <a:lstStyle/>
          <a:p>
            <a:pPr marL="12700">
              <a:spcBef>
                <a:spcPts val="105"/>
              </a:spcBef>
            </a:pPr>
            <a:r>
              <a:rPr lang="en-GB" sz="2700" b="1" spc="-5" dirty="0">
                <a:latin typeface="Verdana"/>
                <a:cs typeface="Verdana"/>
              </a:rPr>
              <a:t>ETUC: 6 Points Plan</a:t>
            </a:r>
            <a:br>
              <a:rPr lang="en-GB" sz="2700" b="1" spc="-5" dirty="0">
                <a:latin typeface="Verdana"/>
                <a:cs typeface="Verdana"/>
              </a:rPr>
            </a:br>
            <a:r>
              <a:rPr lang="en-GB" sz="2700" b="1" spc="-5" dirty="0">
                <a:latin typeface="Verdana"/>
                <a:cs typeface="Verdana"/>
              </a:rPr>
              <a:t>End the Cost of Living Crisis:</a:t>
            </a:r>
            <a:br>
              <a:rPr lang="en-GB" sz="2700" b="1" spc="-5" dirty="0">
                <a:latin typeface="Verdana"/>
                <a:cs typeface="Verdana"/>
              </a:rPr>
            </a:br>
            <a:br>
              <a:rPr lang="en-GB" sz="2700" b="1" spc="-5" dirty="0">
                <a:latin typeface="Verdana"/>
                <a:cs typeface="Verdana"/>
              </a:rPr>
            </a:br>
            <a:r>
              <a:rPr lang="en-GB" sz="2700" b="1" spc="-5" dirty="0">
                <a:latin typeface="Verdana"/>
                <a:cs typeface="Verdana"/>
              </a:rPr>
              <a:t>Increase Wages, Tax Profits, Invest for the Future!</a:t>
            </a:r>
            <a:br>
              <a:rPr lang="en-GB" sz="3400" b="1" spc="-5" dirty="0">
                <a:latin typeface="Verdana"/>
                <a:cs typeface="Verdana"/>
              </a:rPr>
            </a:br>
            <a:endParaRPr lang="en-GB" sz="3400" dirty="0">
              <a:latin typeface="Verdana"/>
              <a:cs typeface="Verdana"/>
            </a:endParaRPr>
          </a:p>
        </p:txBody>
      </p:sp>
      <p:sp>
        <p:nvSpPr>
          <p:cNvPr id="2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application, letter&#10;&#10;Description automatically generated">
            <a:extLst>
              <a:ext uri="{FF2B5EF4-FFF2-40B4-BE49-F238E27FC236}">
                <a16:creationId xmlns:a16="http://schemas.microsoft.com/office/drawing/2014/main" id="{39FB4DA8-1646-F604-27D7-2B79EBAD2A2E}"/>
              </a:ext>
            </a:extLst>
          </p:cNvPr>
          <p:cNvPicPr>
            <a:picLocks noChangeAspect="1"/>
          </p:cNvPicPr>
          <p:nvPr/>
        </p:nvPicPr>
        <p:blipFill>
          <a:blip r:embed="rId3"/>
          <a:stretch>
            <a:fillRect/>
          </a:stretch>
        </p:blipFill>
        <p:spPr>
          <a:xfrm>
            <a:off x="4347469" y="1871021"/>
            <a:ext cx="7782550" cy="4727898"/>
          </a:xfrm>
          <a:prstGeom prst="rect">
            <a:avLst/>
          </a:prstGeom>
        </p:spPr>
      </p:pic>
      <p:sp>
        <p:nvSpPr>
          <p:cNvPr id="5" name="object 5"/>
          <p:cNvSpPr txBox="1">
            <a:spLocks noGrp="1"/>
          </p:cNvSpPr>
          <p:nvPr>
            <p:ph type="body" idx="1"/>
          </p:nvPr>
        </p:nvSpPr>
        <p:spPr>
          <a:xfrm>
            <a:off x="4654296" y="4798577"/>
            <a:ext cx="6894576" cy="1428487"/>
          </a:xfrm>
          <a:prstGeom prst="rect">
            <a:avLst/>
          </a:prstGeom>
        </p:spPr>
        <p:txBody>
          <a:bodyPr vert="horz" lIns="0" tIns="2540" rIns="0" bIns="0" rtlCol="0" anchor="t">
            <a:normAutofit/>
          </a:bodyPr>
          <a:lstStyle/>
          <a:p>
            <a:pPr marL="0" indent="0">
              <a:spcBef>
                <a:spcPts val="600"/>
              </a:spcBef>
              <a:spcAft>
                <a:spcPts val="600"/>
              </a:spcAft>
              <a:buNone/>
            </a:pPr>
            <a:endParaRPr lang="en-US" sz="2200" dirty="0">
              <a:latin typeface="Segoe UI" panose="020B0502040204020203" pitchFamily="34" charset="0"/>
              <a:ea typeface="Calibri" panose="020F0502020204030204" pitchFamily="34" charset="0"/>
            </a:endParaRPr>
          </a:p>
          <a:p>
            <a:endParaRPr kumimoji="0" lang="nl-BE" sz="2200" b="0" i="0" u="none" strike="noStrike" kern="1200" cap="none" spc="0" normalizeH="0" baseline="0" noProof="0" dirty="0">
              <a:ln>
                <a:noFill/>
              </a:ln>
              <a:effectLst/>
              <a:uLnTx/>
              <a:uFillTx/>
              <a:latin typeface="Calibri"/>
              <a:ea typeface="+mn-ea"/>
              <a:cs typeface="Calibri"/>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Text&#10;&#10;Description automatically generated">
            <a:extLst>
              <a:ext uri="{FF2B5EF4-FFF2-40B4-BE49-F238E27FC236}">
                <a16:creationId xmlns:a16="http://schemas.microsoft.com/office/drawing/2014/main" id="{8FAAF0BF-F665-4433-29AB-5406F5AF4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343" y="213535"/>
            <a:ext cx="4620676" cy="1540225"/>
          </a:xfrm>
          <a:prstGeom prst="rect">
            <a:avLst/>
          </a:prstGeom>
        </p:spPr>
      </p:pic>
      <p:pic>
        <p:nvPicPr>
          <p:cNvPr id="13" name="Picture 12" descr="A picture containing text, sign&#10;&#10;Description automatically generated">
            <a:extLst>
              <a:ext uri="{FF2B5EF4-FFF2-40B4-BE49-F238E27FC236}">
                <a16:creationId xmlns:a16="http://schemas.microsoft.com/office/drawing/2014/main" id="{940AC476-ACDD-FFA8-A50E-033DFCF84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7469" y="126754"/>
            <a:ext cx="3403251" cy="1786707"/>
          </a:xfrm>
          <a:prstGeom prst="rect">
            <a:avLst/>
          </a:prstGeom>
        </p:spPr>
      </p:pic>
      <p:sp>
        <p:nvSpPr>
          <p:cNvPr id="6" name="Rectangle: Rounded Corners 5">
            <a:extLst>
              <a:ext uri="{FF2B5EF4-FFF2-40B4-BE49-F238E27FC236}">
                <a16:creationId xmlns:a16="http://schemas.microsoft.com/office/drawing/2014/main" id="{C650CB05-ABD0-25D0-8E5E-BEC6605EC991}"/>
              </a:ext>
            </a:extLst>
          </p:cNvPr>
          <p:cNvSpPr/>
          <p:nvPr/>
        </p:nvSpPr>
        <p:spPr>
          <a:xfrm>
            <a:off x="2216690" y="213535"/>
            <a:ext cx="1931141" cy="2743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trade union movement in Europe is totally aligned with this campaign. Together we are stronger!</a:t>
            </a:r>
            <a:endParaRPr lang="en-BE" dirty="0"/>
          </a:p>
        </p:txBody>
      </p:sp>
      <p:pic>
        <p:nvPicPr>
          <p:cNvPr id="8" name="Picture 7">
            <a:extLst>
              <a:ext uri="{FF2B5EF4-FFF2-40B4-BE49-F238E27FC236}">
                <a16:creationId xmlns:a16="http://schemas.microsoft.com/office/drawing/2014/main" id="{BCC8F120-F994-35E4-7EEF-D47678D87E82}"/>
              </a:ext>
            </a:extLst>
          </p:cNvPr>
          <p:cNvPicPr>
            <a:picLocks noChangeAspect="1"/>
          </p:cNvPicPr>
          <p:nvPr/>
        </p:nvPicPr>
        <p:blipFill>
          <a:blip r:embed="rId6"/>
          <a:stretch>
            <a:fillRect/>
          </a:stretch>
        </p:blipFill>
        <p:spPr>
          <a:xfrm>
            <a:off x="230609" y="126754"/>
            <a:ext cx="1866713" cy="2743446"/>
          </a:xfrm>
          <a:prstGeom prst="rect">
            <a:avLst/>
          </a:prstGeom>
        </p:spPr>
      </p:pic>
    </p:spTree>
    <p:extLst>
      <p:ext uri="{BB962C8B-B14F-4D97-AF65-F5344CB8AC3E}">
        <p14:creationId xmlns:p14="http://schemas.microsoft.com/office/powerpoint/2010/main" val="15504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5202579" y="182226"/>
            <a:ext cx="6422849" cy="1676603"/>
          </a:xfrm>
          <a:prstGeom prst="rect">
            <a:avLst/>
          </a:prstGeom>
        </p:spPr>
        <p:txBody>
          <a:bodyPr vert="horz" lIns="0" tIns="13335" rIns="0" bIns="0" rtlCol="0">
            <a:normAutofit/>
          </a:bodyPr>
          <a:lstStyle/>
          <a:p>
            <a:pPr marL="12700">
              <a:spcBef>
                <a:spcPts val="105"/>
              </a:spcBef>
            </a:pPr>
            <a:r>
              <a:rPr kumimoji="0" lang="en-GB" sz="2800" b="1" i="0" u="none" strike="noStrike" kern="1200" cap="none" spc="-5" normalizeH="0" baseline="0" noProof="0" dirty="0">
                <a:ln>
                  <a:noFill/>
                </a:ln>
                <a:solidFill>
                  <a:srgbClr val="FF0000"/>
                </a:solidFill>
                <a:effectLst/>
                <a:uLnTx/>
                <a:uFillTx/>
                <a:latin typeface="Verdana"/>
                <a:ea typeface="+mj-ea"/>
                <a:cs typeface="Verdana"/>
              </a:rPr>
              <a:t>IndustriAll Europe and its members mobilise: </a:t>
            </a:r>
            <a:br>
              <a:rPr kumimoji="0" lang="en-GB" sz="2800" b="1" i="0" u="none" strike="noStrike" kern="1200" cap="none" spc="-5" normalizeH="0" baseline="0" noProof="0" dirty="0">
                <a:ln>
                  <a:noFill/>
                </a:ln>
                <a:effectLst/>
                <a:uLnTx/>
                <a:uFillTx/>
                <a:latin typeface="Verdana"/>
                <a:ea typeface="+mj-ea"/>
                <a:cs typeface="Verdana"/>
              </a:rPr>
            </a:br>
            <a:r>
              <a:rPr kumimoji="0" lang="en-GB" sz="2800" b="1" i="0" u="none" strike="noStrike" kern="1200" cap="none" spc="-5" normalizeH="0" baseline="0" noProof="0" dirty="0">
                <a:ln>
                  <a:noFill/>
                </a:ln>
                <a:effectLst/>
                <a:uLnTx/>
                <a:uFillTx/>
                <a:latin typeface="Verdana"/>
                <a:ea typeface="+mj-ea"/>
                <a:cs typeface="Verdana"/>
              </a:rPr>
              <a:t>Together. In Action. For Higher Wages </a:t>
            </a:r>
            <a:endParaRPr lang="en-GB" sz="2800" dirty="0">
              <a:latin typeface="Verdana"/>
              <a:cs typeface="Verdana"/>
            </a:endParaRPr>
          </a:p>
        </p:txBody>
      </p:sp>
      <p:sp>
        <p:nvSpPr>
          <p:cNvPr id="11"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1BC5DE5-3C7C-B998-8CB0-794E6886073F}"/>
              </a:ext>
            </a:extLst>
          </p:cNvPr>
          <p:cNvPicPr>
            <a:picLocks noChangeAspect="1"/>
          </p:cNvPicPr>
          <p:nvPr/>
        </p:nvPicPr>
        <p:blipFill>
          <a:blip r:embed="rId2"/>
          <a:stretch>
            <a:fillRect/>
          </a:stretch>
        </p:blipFill>
        <p:spPr>
          <a:xfrm>
            <a:off x="761364" y="1139824"/>
            <a:ext cx="3113280" cy="4578351"/>
          </a:xfrm>
          <a:prstGeom prst="rect">
            <a:avLst/>
          </a:prstGeom>
          <a:effectLst/>
        </p:spPr>
      </p:pic>
      <p:sp>
        <p:nvSpPr>
          <p:cNvPr id="5" name="object 5"/>
          <p:cNvSpPr txBox="1">
            <a:spLocks noGrp="1"/>
          </p:cNvSpPr>
          <p:nvPr>
            <p:ph type="body" idx="1"/>
          </p:nvPr>
        </p:nvSpPr>
        <p:spPr>
          <a:xfrm>
            <a:off x="5202578" y="1943178"/>
            <a:ext cx="6583021" cy="4538902"/>
          </a:xfrm>
          <a:prstGeom prst="rect">
            <a:avLst/>
          </a:prstGeom>
        </p:spPr>
        <p:txBody>
          <a:bodyPr vert="horz" lIns="0" tIns="2540" rIns="0" bIns="0" rtlCol="0">
            <a:normAutofit/>
          </a:bodyPr>
          <a:lstStyle/>
          <a:p>
            <a:pPr marL="0" indent="0">
              <a:spcBef>
                <a:spcPts val="600"/>
              </a:spcBef>
              <a:spcAft>
                <a:spcPts val="600"/>
              </a:spcAft>
              <a:buNone/>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Key messages of the campaign (</a:t>
            </a:r>
            <a:r>
              <a:rPr lang="en-US" sz="1600" b="1" u="sng" dirty="0" err="1">
                <a:effectLst/>
                <a:latin typeface="Calibri" panose="020F0502020204030204" pitchFamily="34" charset="0"/>
                <a:ea typeface="Calibri" panose="020F0502020204030204" pitchFamily="34" charset="0"/>
                <a:cs typeface="Times New Roman" panose="02020603050405020304" pitchFamily="18" charset="0"/>
              </a:rPr>
              <a:t>organised</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 around 3 thematic weeks):</a:t>
            </a:r>
            <a:endParaRPr lang="en-BE" sz="16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Clr>
                <a:srgbClr val="254A96"/>
              </a:buClr>
              <a:buSzPts val="1050"/>
              <a:buFont typeface="Symbol" panose="05050102010706020507" pitchFamily="18" charset="2"/>
              <a:buChar char=""/>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Workers need a pay rise and big business can afford it! </a:t>
            </a:r>
            <a:endParaRPr lang="en-GB"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Clr>
                <a:srgbClr val="254A96"/>
              </a:buClr>
              <a:buSzPts val="1050"/>
              <a:buFont typeface="Symbol" panose="05050102010706020507" pitchFamily="18" charset="2"/>
              <a:buChar char=""/>
            </a:pP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Inflation is not wage-driven!</a:t>
            </a:r>
          </a:p>
          <a:p>
            <a:pPr marL="342900" lvl="0" indent="-342900">
              <a:spcBef>
                <a:spcPts val="600"/>
              </a:spcBef>
              <a:spcAft>
                <a:spcPts val="600"/>
              </a:spcAft>
              <a:buClr>
                <a:srgbClr val="254A96"/>
              </a:buClr>
              <a:buSzPts val="1050"/>
              <a:buFont typeface="Symbol" panose="05050102010706020507" pitchFamily="18" charset="2"/>
              <a:buChar char=""/>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Workers need stable purchasing power and anti-crisis measures, not austerity! </a:t>
            </a:r>
          </a:p>
          <a:p>
            <a:pPr marL="0" lvl="0" indent="0">
              <a:spcBef>
                <a:spcPts val="600"/>
              </a:spcBef>
              <a:spcAft>
                <a:spcPts val="600"/>
              </a:spcAft>
              <a:buClr>
                <a:srgbClr val="254A96"/>
              </a:buClr>
              <a:buSzPts val="1050"/>
              <a:buNone/>
            </a:pPr>
            <a:r>
              <a:rPr lang="en-US" sz="1600" b="1" u="sng" dirty="0">
                <a:latin typeface="Calibri" panose="020F0502020204030204" pitchFamily="34" charset="0"/>
                <a:ea typeface="Calibri" panose="020F0502020204030204" pitchFamily="34" charset="0"/>
                <a:cs typeface="Times New Roman" panose="02020603050405020304" pitchFamily="18" charset="0"/>
              </a:rPr>
              <a:t>Key</a:t>
            </a:r>
            <a:r>
              <a:rPr kumimoji="0" lang="en-US" sz="1600" b="1" i="0" u="sng"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demands to tackle the cost-of-living crisis  (from already adopted Position Papers):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 pay rise that guarantees decent living standards</a:t>
            </a:r>
            <a:endParaRPr lang="en-BE"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Fair taxes on companies and the wealthy </a:t>
            </a:r>
            <a:endParaRPr lang="en-BE"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Support for workers affected by the cost-of-living crisis</a:t>
            </a:r>
            <a:endParaRPr lang="en-BE"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6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Financial support for companies struggling with energy costs, with guarantees to save jobs and raise wages</a:t>
            </a:r>
            <a:endParaRPr lang="en-BE"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Sectoral bargaining so workers can win better pay</a:t>
            </a:r>
            <a:endParaRPr lang="en-BE"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bject 4"/>
          <p:cNvSpPr/>
          <p:nvPr/>
        </p:nvSpPr>
        <p:spPr>
          <a:xfrm>
            <a:off x="0" y="6568440"/>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08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0">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bject 3"/>
          <p:cNvSpPr txBox="1">
            <a:spLocks noGrp="1"/>
          </p:cNvSpPr>
          <p:nvPr>
            <p:ph type="title"/>
          </p:nvPr>
        </p:nvSpPr>
        <p:spPr>
          <a:xfrm>
            <a:off x="6567947" y="549249"/>
            <a:ext cx="4785851" cy="1671567"/>
          </a:xfrm>
          <a:prstGeom prst="rect">
            <a:avLst/>
          </a:prstGeom>
        </p:spPr>
        <p:txBody>
          <a:bodyPr vert="horz" lIns="0" tIns="13335" rIns="0" bIns="0" rtlCol="0">
            <a:noAutofit/>
          </a:bodyPr>
          <a:lstStyle/>
          <a:p>
            <a:pPr marL="12700">
              <a:spcBef>
                <a:spcPts val="105"/>
              </a:spcBef>
            </a:pPr>
            <a:r>
              <a:rPr kumimoji="0" lang="en-GB" sz="1800" b="1" i="0" u="none" strike="noStrike" kern="1200" cap="none" spc="-5" normalizeH="0" baseline="0" noProof="0" dirty="0">
                <a:ln>
                  <a:noFill/>
                </a:ln>
                <a:solidFill>
                  <a:schemeClr val="accent1"/>
                </a:solidFill>
                <a:effectLst/>
                <a:uLnTx/>
                <a:uFillTx/>
                <a:latin typeface="Verdana"/>
                <a:ea typeface="+mj-ea"/>
                <a:cs typeface="Verdana"/>
              </a:rPr>
              <a:t>Growing pressure from South to North and from East to West! </a:t>
            </a:r>
            <a:br>
              <a:rPr kumimoji="0" lang="en-GB" sz="1800" b="1" i="0" u="none" strike="noStrike" kern="1200" cap="none" spc="-5" normalizeH="0" baseline="0" noProof="0" dirty="0">
                <a:ln>
                  <a:noFill/>
                </a:ln>
                <a:effectLst/>
                <a:uLnTx/>
                <a:uFillTx/>
                <a:latin typeface="Verdana"/>
                <a:ea typeface="+mj-ea"/>
                <a:cs typeface="Verdana"/>
              </a:rPr>
            </a:br>
            <a:br>
              <a:rPr kumimoji="0" lang="en-GB" sz="1800" b="1" i="0" u="none" strike="noStrike" kern="1200" cap="none" spc="-5" normalizeH="0" baseline="0" noProof="0" dirty="0">
                <a:ln>
                  <a:noFill/>
                </a:ln>
                <a:effectLst/>
                <a:uLnTx/>
                <a:uFillTx/>
                <a:latin typeface="Verdana"/>
                <a:ea typeface="+mj-ea"/>
                <a:cs typeface="Verdana"/>
              </a:rPr>
            </a:br>
            <a:r>
              <a:rPr kumimoji="0" lang="en-GB" sz="1800" b="1" i="0" u="none" strike="noStrike" kern="1200" cap="none" spc="-5" normalizeH="0" baseline="0" noProof="0" dirty="0">
                <a:ln>
                  <a:noFill/>
                </a:ln>
                <a:solidFill>
                  <a:srgbClr val="FF0000"/>
                </a:solidFill>
                <a:effectLst/>
                <a:uLnTx/>
                <a:uFillTx/>
                <a:latin typeface="Verdana"/>
                <a:ea typeface="+mj-ea"/>
                <a:cs typeface="Verdana"/>
              </a:rPr>
              <a:t>IndustriAll Europe’s affiliates are pushing for bold pay increases!</a:t>
            </a:r>
            <a:br>
              <a:rPr kumimoji="0" lang="en-GB" sz="1800" b="1" i="0" u="none" strike="noStrike" kern="1200" cap="none" spc="-5" normalizeH="0" baseline="0" noProof="0" dirty="0">
                <a:ln>
                  <a:noFill/>
                </a:ln>
                <a:effectLst/>
                <a:uLnTx/>
                <a:uFillTx/>
                <a:latin typeface="Verdana"/>
                <a:ea typeface="+mj-ea"/>
                <a:cs typeface="Verdana"/>
              </a:rPr>
            </a:br>
            <a:br>
              <a:rPr kumimoji="0" lang="en-GB" sz="1800" b="1" i="0" u="none" strike="noStrike" kern="1200" cap="none" spc="-5" normalizeH="0" baseline="0" noProof="0" dirty="0">
                <a:ln>
                  <a:noFill/>
                </a:ln>
                <a:effectLst/>
                <a:uLnTx/>
                <a:uFillTx/>
                <a:latin typeface="Verdana"/>
                <a:ea typeface="+mj-ea"/>
                <a:cs typeface="Verdana"/>
              </a:rPr>
            </a:br>
            <a:r>
              <a:rPr kumimoji="0" lang="en-GB" sz="1800" b="1" i="0" u="none" strike="noStrike" kern="1200" cap="none" spc="-5" normalizeH="0" baseline="0" noProof="0" dirty="0">
                <a:ln>
                  <a:noFill/>
                </a:ln>
                <a:solidFill>
                  <a:schemeClr val="accent1"/>
                </a:solidFill>
                <a:effectLst/>
                <a:uLnTx/>
                <a:uFillTx/>
                <a:latin typeface="Verdana"/>
                <a:ea typeface="+mj-ea"/>
                <a:cs typeface="Verdana"/>
              </a:rPr>
              <a:t>We are all Together. In Action. For Higher Wages!</a:t>
            </a:r>
            <a:endParaRPr lang="en-GB" sz="1800" dirty="0">
              <a:solidFill>
                <a:schemeClr val="accent1"/>
              </a:solidFill>
              <a:latin typeface="Verdana"/>
              <a:cs typeface="Verdana"/>
            </a:endParaRPr>
          </a:p>
        </p:txBody>
      </p:sp>
      <p:pic>
        <p:nvPicPr>
          <p:cNvPr id="13" name="Picture 12" descr="A group of people holding signs&#10;&#10;Description automatically generated">
            <a:extLst>
              <a:ext uri="{FF2B5EF4-FFF2-40B4-BE49-F238E27FC236}">
                <a16:creationId xmlns:a16="http://schemas.microsoft.com/office/drawing/2014/main" id="{5FD9E77F-6FF3-1F35-7961-70F2824353C1}"/>
              </a:ext>
            </a:extLst>
          </p:cNvPr>
          <p:cNvPicPr>
            <a:picLocks noChangeAspect="1"/>
          </p:cNvPicPr>
          <p:nvPr/>
        </p:nvPicPr>
        <p:blipFill rotWithShape="1">
          <a:blip r:embed="rId3">
            <a:extLst>
              <a:ext uri="{28A0092B-C50C-407E-A947-70E740481C1C}">
                <a14:useLocalDpi xmlns:a14="http://schemas.microsoft.com/office/drawing/2010/main" val="0"/>
              </a:ext>
            </a:extLst>
          </a:blip>
          <a:srcRect t="12716" r="3" b="12719"/>
          <a:stretch/>
        </p:blipFill>
        <p:spPr>
          <a:xfrm>
            <a:off x="-1" y="10"/>
            <a:ext cx="3003123" cy="1679499"/>
          </a:xfrm>
          <a:prstGeom prst="rect">
            <a:avLst/>
          </a:prstGeom>
        </p:spPr>
      </p:pic>
      <p:pic>
        <p:nvPicPr>
          <p:cNvPr id="16" name="Picture 15">
            <a:extLst>
              <a:ext uri="{FF2B5EF4-FFF2-40B4-BE49-F238E27FC236}">
                <a16:creationId xmlns:a16="http://schemas.microsoft.com/office/drawing/2014/main" id="{123E0184-AB1B-C211-7ED7-970E737224C0}"/>
              </a:ext>
            </a:extLst>
          </p:cNvPr>
          <p:cNvPicPr>
            <a:picLocks noChangeAspect="1"/>
          </p:cNvPicPr>
          <p:nvPr/>
        </p:nvPicPr>
        <p:blipFill rotWithShape="1">
          <a:blip r:embed="rId4"/>
          <a:srcRect t="10797" r="3" b="14869"/>
          <a:stretch/>
        </p:blipFill>
        <p:spPr>
          <a:xfrm>
            <a:off x="20" y="1843285"/>
            <a:ext cx="3003103" cy="2064985"/>
          </a:xfrm>
          <a:prstGeom prst="rect">
            <a:avLst/>
          </a:prstGeom>
        </p:spPr>
      </p:pic>
      <p:pic>
        <p:nvPicPr>
          <p:cNvPr id="6" name="Picture 5" descr="A group of people on a street&#10;&#10;Description automatically generated with low confidence">
            <a:extLst>
              <a:ext uri="{FF2B5EF4-FFF2-40B4-BE49-F238E27FC236}">
                <a16:creationId xmlns:a16="http://schemas.microsoft.com/office/drawing/2014/main" id="{0E01EC4E-D6E8-85B9-B9A5-2AE045601212}"/>
              </a:ext>
            </a:extLst>
          </p:cNvPr>
          <p:cNvPicPr>
            <a:picLocks noChangeAspect="1"/>
          </p:cNvPicPr>
          <p:nvPr/>
        </p:nvPicPr>
        <p:blipFill rotWithShape="1">
          <a:blip r:embed="rId5">
            <a:extLst>
              <a:ext uri="{28A0092B-C50C-407E-A947-70E740481C1C}">
                <a14:useLocalDpi xmlns:a14="http://schemas.microsoft.com/office/drawing/2010/main" val="0"/>
              </a:ext>
            </a:extLst>
          </a:blip>
          <a:srcRect l="11842" r="11850" b="5"/>
          <a:stretch/>
        </p:blipFill>
        <p:spPr>
          <a:xfrm>
            <a:off x="3180257" y="1"/>
            <a:ext cx="3016307" cy="2223338"/>
          </a:xfrm>
          <a:prstGeom prst="rect">
            <a:avLst/>
          </a:prstGeom>
        </p:spPr>
      </p:pic>
      <p:pic>
        <p:nvPicPr>
          <p:cNvPr id="14" name="Picture 13">
            <a:extLst>
              <a:ext uri="{FF2B5EF4-FFF2-40B4-BE49-F238E27FC236}">
                <a16:creationId xmlns:a16="http://schemas.microsoft.com/office/drawing/2014/main" id="{607C502A-3A4B-C1AA-4705-6AEEA87A6566}"/>
              </a:ext>
            </a:extLst>
          </p:cNvPr>
          <p:cNvPicPr>
            <a:picLocks noChangeAspect="1"/>
          </p:cNvPicPr>
          <p:nvPr/>
        </p:nvPicPr>
        <p:blipFill rotWithShape="1">
          <a:blip r:embed="rId6"/>
          <a:srcRect r="2" b="28542"/>
          <a:stretch/>
        </p:blipFill>
        <p:spPr>
          <a:xfrm>
            <a:off x="-1" y="4079988"/>
            <a:ext cx="3003123" cy="2778013"/>
          </a:xfrm>
          <a:prstGeom prst="rect">
            <a:avLst/>
          </a:prstGeom>
        </p:spPr>
      </p:pic>
      <p:pic>
        <p:nvPicPr>
          <p:cNvPr id="15" name="Picture 14">
            <a:extLst>
              <a:ext uri="{FF2B5EF4-FFF2-40B4-BE49-F238E27FC236}">
                <a16:creationId xmlns:a16="http://schemas.microsoft.com/office/drawing/2014/main" id="{8283301C-3BC7-2DAC-20B2-B70AEFC5EDD1}"/>
              </a:ext>
            </a:extLst>
          </p:cNvPr>
          <p:cNvPicPr>
            <a:picLocks noChangeAspect="1"/>
          </p:cNvPicPr>
          <p:nvPr/>
        </p:nvPicPr>
        <p:blipFill rotWithShape="1">
          <a:blip r:embed="rId7"/>
          <a:srcRect t="5209" r="3" b="14718"/>
          <a:stretch/>
        </p:blipFill>
        <p:spPr>
          <a:xfrm>
            <a:off x="3180256" y="2384215"/>
            <a:ext cx="3016307" cy="2234180"/>
          </a:xfrm>
          <a:prstGeom prst="rect">
            <a:avLst/>
          </a:prstGeom>
        </p:spPr>
      </p:pic>
      <p:pic>
        <p:nvPicPr>
          <p:cNvPr id="11" name="Picture 10" descr="A crowd of people holding banners&#10;&#10;Description automatically generated with low confidence">
            <a:extLst>
              <a:ext uri="{FF2B5EF4-FFF2-40B4-BE49-F238E27FC236}">
                <a16:creationId xmlns:a16="http://schemas.microsoft.com/office/drawing/2014/main" id="{F5DBC25B-E526-8B11-63A7-F47AB3E96411}"/>
              </a:ext>
            </a:extLst>
          </p:cNvPr>
          <p:cNvPicPr>
            <a:picLocks noChangeAspect="1"/>
          </p:cNvPicPr>
          <p:nvPr/>
        </p:nvPicPr>
        <p:blipFill rotWithShape="1">
          <a:blip r:embed="rId8">
            <a:extLst>
              <a:ext uri="{28A0092B-C50C-407E-A947-70E740481C1C}">
                <a14:useLocalDpi xmlns:a14="http://schemas.microsoft.com/office/drawing/2010/main" val="0"/>
              </a:ext>
            </a:extLst>
          </a:blip>
          <a:srcRect l="17951" r="4" b="4"/>
          <a:stretch/>
        </p:blipFill>
        <p:spPr>
          <a:xfrm>
            <a:off x="3180257" y="4790113"/>
            <a:ext cx="3016307" cy="2067887"/>
          </a:xfrm>
          <a:prstGeom prst="rect">
            <a:avLst/>
          </a:prstGeom>
        </p:spPr>
      </p:pic>
      <p:sp>
        <p:nvSpPr>
          <p:cNvPr id="5" name="object 5"/>
          <p:cNvSpPr txBox="1">
            <a:spLocks noGrp="1"/>
          </p:cNvSpPr>
          <p:nvPr>
            <p:ph type="body" idx="1"/>
          </p:nvPr>
        </p:nvSpPr>
        <p:spPr>
          <a:xfrm>
            <a:off x="6567947" y="2883225"/>
            <a:ext cx="4785851" cy="3728611"/>
          </a:xfrm>
          <a:prstGeom prst="rect">
            <a:avLst/>
          </a:prstGeom>
        </p:spPr>
        <p:txBody>
          <a:bodyPr vert="horz" lIns="0" tIns="2540" rIns="0" bIns="0" rtlCol="0">
            <a:normAutofit/>
          </a:bodyPr>
          <a:lstStyle/>
          <a:p>
            <a:pPr>
              <a:spcAft>
                <a:spcPts val="800"/>
              </a:spcAft>
            </a:pP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In Austria, PRO-GE and GPA: demand 10.6% </a:t>
            </a:r>
            <a:r>
              <a:rPr lang="en-GB" sz="1400" b="1" dirty="0">
                <a:latin typeface="Calibri" panose="020F0502020204030204" pitchFamily="34" charset="0"/>
                <a:ea typeface="Calibri" panose="020F0502020204030204" pitchFamily="34" charset="0"/>
                <a:cs typeface="Calibri" panose="020F0502020204030204" pitchFamily="34" charset="0"/>
              </a:rPr>
              <a:t>(metal sector). On 17 September, </a:t>
            </a: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30,000 people took to the streets </a:t>
            </a:r>
            <a:r>
              <a:rPr lang="en-GB" sz="1400" b="1" dirty="0">
                <a:latin typeface="Calibri" panose="020F0502020204030204" pitchFamily="34" charset="0"/>
                <a:ea typeface="Calibri" panose="020F0502020204030204" pitchFamily="34" charset="0"/>
                <a:cs typeface="Calibri" panose="020F0502020204030204" pitchFamily="34" charset="0"/>
              </a:rPr>
              <a:t>calling for higher wages and anti-crisis measures. </a:t>
            </a:r>
          </a:p>
          <a:p>
            <a:pPr>
              <a:spcAft>
                <a:spcPts val="800"/>
              </a:spcAft>
            </a:pP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In the Netherlands, FNV: won 11%.</a:t>
            </a:r>
          </a:p>
          <a:p>
            <a:pPr>
              <a:spcAft>
                <a:spcPts val="800"/>
              </a:spcAft>
            </a:pP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In Belgium, trade unions mobilised on 21 September, 20,000 people </a:t>
            </a:r>
            <a:r>
              <a:rPr lang="en-GB" sz="1400" b="1" dirty="0">
                <a:latin typeface="Calibri" panose="020F0502020204030204" pitchFamily="34" charset="0"/>
                <a:ea typeface="Calibri" panose="020F0502020204030204" pitchFamily="34" charset="0"/>
                <a:cs typeface="Calibri" panose="020F0502020204030204" pitchFamily="34" charset="0"/>
              </a:rPr>
              <a:t>called for action on energy prices and higher wages. A general strike is planned on 9 November (and maybe actions before). </a:t>
            </a:r>
          </a:p>
          <a:p>
            <a:pPr>
              <a:spcAft>
                <a:spcPts val="800"/>
              </a:spcAft>
            </a:pP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Germany: IGM demands 8% increase </a:t>
            </a:r>
            <a:r>
              <a:rPr lang="en-GB" sz="1400" b="1" dirty="0">
                <a:latin typeface="Calibri" panose="020F0502020204030204" pitchFamily="34" charset="0"/>
                <a:ea typeface="Calibri" panose="020F0502020204030204" pitchFamily="34" charset="0"/>
                <a:cs typeface="Calibri" panose="020F0502020204030204" pitchFamily="34" charset="0"/>
              </a:rPr>
              <a:t>(</a:t>
            </a:r>
            <a:r>
              <a:rPr lang="en-GB" sz="1400" b="1" dirty="0" err="1">
                <a:latin typeface="Calibri" panose="020F0502020204030204" pitchFamily="34" charset="0"/>
                <a:ea typeface="Calibri" panose="020F0502020204030204" pitchFamily="34" charset="0"/>
                <a:cs typeface="Calibri" panose="020F0502020204030204" pitchFamily="34" charset="0"/>
              </a:rPr>
              <a:t>industriAll</a:t>
            </a:r>
            <a:r>
              <a:rPr lang="en-GB" sz="1400" b="1" dirty="0">
                <a:latin typeface="Calibri" panose="020F0502020204030204" pitchFamily="34" charset="0"/>
                <a:ea typeface="Calibri" panose="020F0502020204030204" pitchFamily="34" charset="0"/>
                <a:cs typeface="Calibri" panose="020F0502020204030204" pitchFamily="34" charset="0"/>
              </a:rPr>
              <a:t> Europe present at start of CB round in NRW)</a:t>
            </a:r>
          </a:p>
          <a:p>
            <a:pPr>
              <a:spcAft>
                <a:spcPts val="800"/>
              </a:spcAft>
            </a:pP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France:</a:t>
            </a:r>
            <a:r>
              <a:rPr lang="en-GB" sz="1400" b="1" dirty="0">
                <a:latin typeface="Calibri" panose="020F0502020204030204" pitchFamily="34" charset="0"/>
                <a:ea typeface="Calibri" panose="020F0502020204030204" pitchFamily="34" charset="0"/>
                <a:cs typeface="Calibri" panose="020F0502020204030204" pitchFamily="34" charset="0"/>
              </a:rPr>
              <a:t> CGT and NGO demo on 29 September + CGT’s energy and gas union strike on 13 September</a:t>
            </a:r>
          </a:p>
          <a:p>
            <a:pPr>
              <a:spcAft>
                <a:spcPts val="800"/>
              </a:spcAft>
            </a:pPr>
            <a:endParaRPr lang="en-GB" sz="1400" b="1" dirty="0">
              <a:latin typeface="Calibri" panose="020F0502020204030204" pitchFamily="34" charset="0"/>
              <a:ea typeface="Calibri" panose="020F0502020204030204" pitchFamily="34" charset="0"/>
              <a:cs typeface="Calibri" panose="020F0502020204030204" pitchFamily="34" charset="0"/>
            </a:endParaRPr>
          </a:p>
          <a:p>
            <a:pPr>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endParaRPr lang="en-GB" sz="14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object 4"/>
          <p:cNvSpPr/>
          <p:nvPr/>
        </p:nvSpPr>
        <p:spPr>
          <a:xfrm>
            <a:off x="0" y="6606703"/>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65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8" name="Rectangle 31">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group of people holding a sign&#10;&#10;Description automatically generated with medium confidence">
            <a:extLst>
              <a:ext uri="{FF2B5EF4-FFF2-40B4-BE49-F238E27FC236}">
                <a16:creationId xmlns:a16="http://schemas.microsoft.com/office/drawing/2014/main" id="{6FB51E1C-DEFD-FE34-81F7-375098179049}"/>
              </a:ext>
            </a:extLst>
          </p:cNvPr>
          <p:cNvPicPr>
            <a:picLocks noChangeAspect="1"/>
          </p:cNvPicPr>
          <p:nvPr/>
        </p:nvPicPr>
        <p:blipFill rotWithShape="1">
          <a:blip r:embed="rId3">
            <a:extLst>
              <a:ext uri="{28A0092B-C50C-407E-A947-70E740481C1C}">
                <a14:useLocalDpi xmlns:a14="http://schemas.microsoft.com/office/drawing/2010/main" val="0"/>
              </a:ext>
            </a:extLst>
          </a:blip>
          <a:srcRect l="13496" r="28118"/>
          <a:stretch/>
        </p:blipFill>
        <p:spPr>
          <a:xfrm>
            <a:off x="20" y="10"/>
            <a:ext cx="2970445" cy="3383269"/>
          </a:xfrm>
          <a:prstGeom prst="rect">
            <a:avLst/>
          </a:prstGeom>
        </p:spPr>
      </p:pic>
      <p:pic>
        <p:nvPicPr>
          <p:cNvPr id="13" name="Picture 12" descr="A person speaking into a microphone&#10;&#10;Description automatically generated with medium confidence">
            <a:extLst>
              <a:ext uri="{FF2B5EF4-FFF2-40B4-BE49-F238E27FC236}">
                <a16:creationId xmlns:a16="http://schemas.microsoft.com/office/drawing/2014/main" id="{20CD5D10-E762-D14A-BAD1-4F68436D8A2C}"/>
              </a:ext>
            </a:extLst>
          </p:cNvPr>
          <p:cNvPicPr>
            <a:picLocks noChangeAspect="1"/>
          </p:cNvPicPr>
          <p:nvPr/>
        </p:nvPicPr>
        <p:blipFill rotWithShape="1">
          <a:blip r:embed="rId4">
            <a:extLst>
              <a:ext uri="{28A0092B-C50C-407E-A947-70E740481C1C}">
                <a14:useLocalDpi xmlns:a14="http://schemas.microsoft.com/office/drawing/2010/main" val="0"/>
              </a:ext>
            </a:extLst>
          </a:blip>
          <a:srcRect t="13159" r="5" b="1423"/>
          <a:stretch/>
        </p:blipFill>
        <p:spPr>
          <a:xfrm>
            <a:off x="3072956" y="10"/>
            <a:ext cx="2970465" cy="3383268"/>
          </a:xfrm>
          <a:prstGeom prst="rect">
            <a:avLst/>
          </a:prstGeom>
        </p:spPr>
      </p:pic>
      <p:pic>
        <p:nvPicPr>
          <p:cNvPr id="9" name="Picture 8" descr="A person and person holding flags&#10;&#10;Description automatically generated with medium confidence">
            <a:extLst>
              <a:ext uri="{FF2B5EF4-FFF2-40B4-BE49-F238E27FC236}">
                <a16:creationId xmlns:a16="http://schemas.microsoft.com/office/drawing/2014/main" id="{70A4CECB-3BDA-D184-B081-DF937836BA2A}"/>
              </a:ext>
            </a:extLst>
          </p:cNvPr>
          <p:cNvPicPr>
            <a:picLocks noChangeAspect="1"/>
          </p:cNvPicPr>
          <p:nvPr/>
        </p:nvPicPr>
        <p:blipFill rotWithShape="1">
          <a:blip r:embed="rId5">
            <a:extLst>
              <a:ext uri="{28A0092B-C50C-407E-A947-70E740481C1C}">
                <a14:useLocalDpi xmlns:a14="http://schemas.microsoft.com/office/drawing/2010/main" val="0"/>
              </a:ext>
            </a:extLst>
          </a:blip>
          <a:srcRect l="26083" r="15283" b="-3"/>
          <a:stretch/>
        </p:blipFill>
        <p:spPr>
          <a:xfrm>
            <a:off x="6145909" y="10"/>
            <a:ext cx="2971800" cy="3383268"/>
          </a:xfrm>
          <a:prstGeom prst="rect">
            <a:avLst/>
          </a:prstGeom>
        </p:spPr>
      </p:pic>
      <p:pic>
        <p:nvPicPr>
          <p:cNvPr id="15" name="Picture 14" descr="A group of people holding flags&#10;&#10;Description automatically generated with medium confidence">
            <a:extLst>
              <a:ext uri="{FF2B5EF4-FFF2-40B4-BE49-F238E27FC236}">
                <a16:creationId xmlns:a16="http://schemas.microsoft.com/office/drawing/2014/main" id="{0BE056A0-74E7-72DD-1076-DBC1C9385AE3}"/>
              </a:ext>
            </a:extLst>
          </p:cNvPr>
          <p:cNvPicPr>
            <a:picLocks noChangeAspect="1"/>
          </p:cNvPicPr>
          <p:nvPr/>
        </p:nvPicPr>
        <p:blipFill rotWithShape="1">
          <a:blip r:embed="rId6">
            <a:extLst>
              <a:ext uri="{28A0092B-C50C-407E-A947-70E740481C1C}">
                <a14:useLocalDpi xmlns:a14="http://schemas.microsoft.com/office/drawing/2010/main" val="0"/>
              </a:ext>
            </a:extLst>
          </a:blip>
          <a:srcRect t="3184" b="11432"/>
          <a:stretch/>
        </p:blipFill>
        <p:spPr>
          <a:xfrm>
            <a:off x="9220200" y="10"/>
            <a:ext cx="2971800" cy="3383268"/>
          </a:xfrm>
          <a:prstGeom prst="rect">
            <a:avLst/>
          </a:prstGeom>
        </p:spPr>
      </p:pic>
      <p:pic>
        <p:nvPicPr>
          <p:cNvPr id="7" name="Picture 6" descr="A group of people holding signs&#10;&#10;Description automatically generated with medium confidence">
            <a:extLst>
              <a:ext uri="{FF2B5EF4-FFF2-40B4-BE49-F238E27FC236}">
                <a16:creationId xmlns:a16="http://schemas.microsoft.com/office/drawing/2014/main" id="{E373C9EE-E197-0910-6D17-3C352332FB92}"/>
              </a:ext>
            </a:extLst>
          </p:cNvPr>
          <p:cNvPicPr>
            <a:picLocks noChangeAspect="1"/>
          </p:cNvPicPr>
          <p:nvPr/>
        </p:nvPicPr>
        <p:blipFill rotWithShape="1">
          <a:blip r:embed="rId7">
            <a:extLst>
              <a:ext uri="{28A0092B-C50C-407E-A947-70E740481C1C}">
                <a14:useLocalDpi xmlns:a14="http://schemas.microsoft.com/office/drawing/2010/main" val="0"/>
              </a:ext>
            </a:extLst>
          </a:blip>
          <a:srcRect t="22801" r="-1" b="2568"/>
          <a:stretch/>
        </p:blipFill>
        <p:spPr>
          <a:xfrm>
            <a:off x="-1018" y="3474720"/>
            <a:ext cx="6044438" cy="3383280"/>
          </a:xfrm>
          <a:prstGeom prst="rect">
            <a:avLst/>
          </a:prstGeom>
        </p:spPr>
      </p:pic>
      <p:sp>
        <p:nvSpPr>
          <p:cNvPr id="39" name="Rectangle 33">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7A5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34E7FD8-97B7-9B12-2A47-B0E8B46E877A}"/>
              </a:ext>
            </a:extLst>
          </p:cNvPr>
          <p:cNvSpPr>
            <a:spLocks noGrp="1"/>
          </p:cNvSpPr>
          <p:nvPr>
            <p:ph idx="1"/>
          </p:nvPr>
        </p:nvSpPr>
        <p:spPr>
          <a:xfrm>
            <a:off x="6485650" y="3760942"/>
            <a:ext cx="5366610" cy="2631620"/>
          </a:xfrm>
        </p:spPr>
        <p:txBody>
          <a:bodyPr>
            <a:normAutofit/>
          </a:bodyPr>
          <a:lstStyle/>
          <a:p>
            <a:r>
              <a:rPr lang="en-GB" sz="1800" dirty="0">
                <a:solidFill>
                  <a:srgbClr val="FFFFFF"/>
                </a:solidFill>
              </a:rPr>
              <a:t>Official launch of the ‘Together. In Action. For Higher Wages.’ campaign on 3 October at CBSP </a:t>
            </a:r>
          </a:p>
          <a:p>
            <a:r>
              <a:rPr lang="en-GB" sz="1800" dirty="0">
                <a:solidFill>
                  <a:srgbClr val="FFFFFF"/>
                </a:solidFill>
              </a:rPr>
              <a:t>Participation at ETUC demonstration in Strasbourg in front of the European Parliament </a:t>
            </a:r>
          </a:p>
          <a:p>
            <a:r>
              <a:rPr lang="en-GB" sz="1800" dirty="0">
                <a:solidFill>
                  <a:srgbClr val="FFFFFF"/>
                </a:solidFill>
              </a:rPr>
              <a:t>Good pick up by MEPs + Letter sent to European Commission, Parliament and Council to ask for meetings to inform about the campaign and increase the pressure at European level</a:t>
            </a:r>
            <a:endParaRPr lang="en-BE" sz="1800" dirty="0">
              <a:solidFill>
                <a:srgbClr val="FFFFFF"/>
              </a:solidFill>
            </a:endParaRPr>
          </a:p>
        </p:txBody>
      </p:sp>
      <p:sp>
        <p:nvSpPr>
          <p:cNvPr id="5" name="Slide Number Placeholder 4">
            <a:extLst>
              <a:ext uri="{FF2B5EF4-FFF2-40B4-BE49-F238E27FC236}">
                <a16:creationId xmlns:a16="http://schemas.microsoft.com/office/drawing/2014/main" id="{5703E9FC-99C1-5043-70F5-0871B0587261}"/>
              </a:ext>
            </a:extLst>
          </p:cNvPr>
          <p:cNvSpPr>
            <a:spLocks noGrp="1"/>
          </p:cNvSpPr>
          <p:nvPr>
            <p:ph type="sldNum" sz="quarter" idx="12"/>
          </p:nvPr>
        </p:nvSpPr>
        <p:spPr>
          <a:xfrm>
            <a:off x="10740788" y="6312958"/>
            <a:ext cx="613012" cy="365125"/>
          </a:xfrm>
        </p:spPr>
        <p:txBody>
          <a:bodyPr>
            <a:normAutofit/>
          </a:bodyPr>
          <a:lstStyle/>
          <a:p>
            <a:pPr>
              <a:spcAft>
                <a:spcPts val="600"/>
              </a:spcAft>
            </a:pPr>
            <a:fld id="{73A0EEE5-D7C8-134E-8566-B8063E6CCBBD}" type="slidenum">
              <a:rPr lang="en-BE">
                <a:solidFill>
                  <a:srgbClr val="FFFFFF"/>
                </a:solidFill>
              </a:rPr>
              <a:pPr>
                <a:spcAft>
                  <a:spcPts val="600"/>
                </a:spcAft>
              </a:pPr>
              <a:t>13</a:t>
            </a:fld>
            <a:endParaRPr lang="en-BE">
              <a:solidFill>
                <a:srgbClr val="FFFFFF"/>
              </a:solidFill>
            </a:endParaRPr>
          </a:p>
        </p:txBody>
      </p:sp>
    </p:spTree>
    <p:extLst>
      <p:ext uri="{BB962C8B-B14F-4D97-AF65-F5344CB8AC3E}">
        <p14:creationId xmlns:p14="http://schemas.microsoft.com/office/powerpoint/2010/main" val="229119167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group of women holding signs&#10;&#10;Description automatically generated with medium confidence">
            <a:extLst>
              <a:ext uri="{FF2B5EF4-FFF2-40B4-BE49-F238E27FC236}">
                <a16:creationId xmlns:a16="http://schemas.microsoft.com/office/drawing/2014/main" id="{9B3EB3B0-D034-9AB0-D580-B69D9943ACD0}"/>
              </a:ext>
            </a:extLst>
          </p:cNvPr>
          <p:cNvPicPr>
            <a:picLocks noChangeAspect="1"/>
          </p:cNvPicPr>
          <p:nvPr/>
        </p:nvPicPr>
        <p:blipFill rotWithShape="1">
          <a:blip r:embed="rId3">
            <a:extLst>
              <a:ext uri="{28A0092B-C50C-407E-A947-70E740481C1C}">
                <a14:useLocalDpi xmlns:a14="http://schemas.microsoft.com/office/drawing/2010/main" val="0"/>
              </a:ext>
            </a:extLst>
          </a:blip>
          <a:srcRect l="22351" r="11803" b="4"/>
          <a:stretch/>
        </p:blipFill>
        <p:spPr>
          <a:xfrm>
            <a:off x="1" y="1"/>
            <a:ext cx="2970465" cy="3383279"/>
          </a:xfrm>
          <a:prstGeom prst="rect">
            <a:avLst/>
          </a:prstGeom>
        </p:spPr>
      </p:pic>
      <p:pic>
        <p:nvPicPr>
          <p:cNvPr id="11" name="Picture 10" descr="A group of people holding signs and a balloon&#10;&#10;Description automatically generated with medium confidence">
            <a:extLst>
              <a:ext uri="{FF2B5EF4-FFF2-40B4-BE49-F238E27FC236}">
                <a16:creationId xmlns:a16="http://schemas.microsoft.com/office/drawing/2014/main" id="{3AAFFCF0-D12B-2D7D-150E-D074D8013A67}"/>
              </a:ext>
            </a:extLst>
          </p:cNvPr>
          <p:cNvPicPr>
            <a:picLocks noChangeAspect="1"/>
          </p:cNvPicPr>
          <p:nvPr/>
        </p:nvPicPr>
        <p:blipFill rotWithShape="1">
          <a:blip r:embed="rId4">
            <a:extLst>
              <a:ext uri="{28A0092B-C50C-407E-A947-70E740481C1C}">
                <a14:useLocalDpi xmlns:a14="http://schemas.microsoft.com/office/drawing/2010/main" val="0"/>
              </a:ext>
            </a:extLst>
          </a:blip>
          <a:srcRect t="800" r="5" b="13781"/>
          <a:stretch/>
        </p:blipFill>
        <p:spPr>
          <a:xfrm>
            <a:off x="3072956" y="10"/>
            <a:ext cx="2970465" cy="3383268"/>
          </a:xfrm>
          <a:prstGeom prst="rect">
            <a:avLst/>
          </a:prstGeom>
        </p:spPr>
      </p:pic>
      <p:pic>
        <p:nvPicPr>
          <p:cNvPr id="7" name="Picture 6" descr="A picture containing person, outdoor, player, stage&#10;&#10;Description automatically generated">
            <a:extLst>
              <a:ext uri="{FF2B5EF4-FFF2-40B4-BE49-F238E27FC236}">
                <a16:creationId xmlns:a16="http://schemas.microsoft.com/office/drawing/2014/main" id="{670F094D-5D9C-0DB9-E6C8-8AD99852F35F}"/>
              </a:ext>
            </a:extLst>
          </p:cNvPr>
          <p:cNvPicPr>
            <a:picLocks noChangeAspect="1"/>
          </p:cNvPicPr>
          <p:nvPr/>
        </p:nvPicPr>
        <p:blipFill rotWithShape="1">
          <a:blip r:embed="rId5">
            <a:extLst>
              <a:ext uri="{28A0092B-C50C-407E-A947-70E740481C1C}">
                <a14:useLocalDpi xmlns:a14="http://schemas.microsoft.com/office/drawing/2010/main" val="0"/>
              </a:ext>
            </a:extLst>
          </a:blip>
          <a:srcRect l="19054" r="22533"/>
          <a:stretch/>
        </p:blipFill>
        <p:spPr>
          <a:xfrm>
            <a:off x="6145909" y="10"/>
            <a:ext cx="2971800" cy="3383268"/>
          </a:xfrm>
          <a:prstGeom prst="rect">
            <a:avLst/>
          </a:prstGeom>
        </p:spPr>
      </p:pic>
      <p:pic>
        <p:nvPicPr>
          <p:cNvPr id="19" name="Picture 18" descr="A picture containing text, sign&#10;&#10;Description automatically generated">
            <a:extLst>
              <a:ext uri="{FF2B5EF4-FFF2-40B4-BE49-F238E27FC236}">
                <a16:creationId xmlns:a16="http://schemas.microsoft.com/office/drawing/2014/main" id="{DF71AB40-EF6D-8DD2-DAF2-5C8223265981}"/>
              </a:ext>
            </a:extLst>
          </p:cNvPr>
          <p:cNvPicPr>
            <a:picLocks noChangeAspect="1"/>
          </p:cNvPicPr>
          <p:nvPr/>
        </p:nvPicPr>
        <p:blipFill rotWithShape="1">
          <a:blip r:embed="rId6">
            <a:extLst>
              <a:ext uri="{28A0092B-C50C-407E-A947-70E740481C1C}">
                <a14:useLocalDpi xmlns:a14="http://schemas.microsoft.com/office/drawing/2010/main" val="0"/>
              </a:ext>
            </a:extLst>
          </a:blip>
          <a:srcRect l="27340" r="6784" b="4"/>
          <a:stretch/>
        </p:blipFill>
        <p:spPr>
          <a:xfrm>
            <a:off x="9220200" y="10"/>
            <a:ext cx="2971800" cy="3383268"/>
          </a:xfrm>
          <a:prstGeom prst="rect">
            <a:avLst/>
          </a:prstGeom>
        </p:spPr>
      </p:pic>
      <p:pic>
        <p:nvPicPr>
          <p:cNvPr id="13" name="Picture 12" descr="A group of people holding certificates&#10;&#10;Description automatically generated">
            <a:extLst>
              <a:ext uri="{FF2B5EF4-FFF2-40B4-BE49-F238E27FC236}">
                <a16:creationId xmlns:a16="http://schemas.microsoft.com/office/drawing/2014/main" id="{C20FD527-A1DD-165E-9584-DD3E4D7F3260}"/>
              </a:ext>
            </a:extLst>
          </p:cNvPr>
          <p:cNvPicPr>
            <a:picLocks noChangeAspect="1"/>
          </p:cNvPicPr>
          <p:nvPr/>
        </p:nvPicPr>
        <p:blipFill rotWithShape="1">
          <a:blip r:embed="rId7">
            <a:extLst>
              <a:ext uri="{28A0092B-C50C-407E-A947-70E740481C1C}">
                <a14:useLocalDpi xmlns:a14="http://schemas.microsoft.com/office/drawing/2010/main" val="0"/>
              </a:ext>
            </a:extLst>
          </a:blip>
          <a:srcRect l="27779" r="23934" b="3"/>
          <a:stretch/>
        </p:blipFill>
        <p:spPr>
          <a:xfrm>
            <a:off x="-1017" y="3474720"/>
            <a:ext cx="2970465" cy="3383280"/>
          </a:xfrm>
          <a:prstGeom prst="rect">
            <a:avLst/>
          </a:prstGeom>
        </p:spPr>
      </p:pic>
      <p:sp>
        <p:nvSpPr>
          <p:cNvPr id="36" name="Rectangle 35">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34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group of people holding a sign&#10;&#10;Description automatically generated with medium confidence">
            <a:extLst>
              <a:ext uri="{FF2B5EF4-FFF2-40B4-BE49-F238E27FC236}">
                <a16:creationId xmlns:a16="http://schemas.microsoft.com/office/drawing/2014/main" id="{4295B764-5F3A-7CA8-27E0-A93A0A234A01}"/>
              </a:ext>
            </a:extLst>
          </p:cNvPr>
          <p:cNvPicPr>
            <a:picLocks noChangeAspect="1"/>
          </p:cNvPicPr>
          <p:nvPr/>
        </p:nvPicPr>
        <p:blipFill rotWithShape="1">
          <a:blip r:embed="rId8">
            <a:extLst>
              <a:ext uri="{28A0092B-C50C-407E-A947-70E740481C1C}">
                <a14:useLocalDpi xmlns:a14="http://schemas.microsoft.com/office/drawing/2010/main" val="0"/>
              </a:ext>
            </a:extLst>
          </a:blip>
          <a:srcRect t="14421" r="5" b="160"/>
          <a:stretch/>
        </p:blipFill>
        <p:spPr>
          <a:xfrm>
            <a:off x="3059902" y="3474719"/>
            <a:ext cx="2970466" cy="3383280"/>
          </a:xfrm>
          <a:prstGeom prst="rect">
            <a:avLst/>
          </a:prstGeom>
        </p:spPr>
      </p:pic>
      <p:sp>
        <p:nvSpPr>
          <p:cNvPr id="3" name="Content Placeholder 2">
            <a:extLst>
              <a:ext uri="{FF2B5EF4-FFF2-40B4-BE49-F238E27FC236}">
                <a16:creationId xmlns:a16="http://schemas.microsoft.com/office/drawing/2014/main" id="{5F92A8A3-A459-BDDF-B6A9-B0C4238D90A1}"/>
              </a:ext>
            </a:extLst>
          </p:cNvPr>
          <p:cNvSpPr>
            <a:spLocks noGrp="1"/>
          </p:cNvSpPr>
          <p:nvPr>
            <p:ph idx="1"/>
          </p:nvPr>
        </p:nvSpPr>
        <p:spPr>
          <a:xfrm>
            <a:off x="9267930" y="3658815"/>
            <a:ext cx="2876339" cy="3015087"/>
          </a:xfrm>
        </p:spPr>
        <p:txBody>
          <a:bodyPr>
            <a:normAutofit lnSpcReduction="10000"/>
          </a:bodyPr>
          <a:lstStyle/>
          <a:p>
            <a:pPr marL="228600" marR="0" lvl="0" indent="-228600" defTabSz="914400" rtl="0" eaLnBrk="1" fontAlgn="auto" latinLnBrk="0" hangingPunct="1">
              <a:spcBef>
                <a:spcPts val="1000"/>
              </a:spcBef>
              <a:spcAft>
                <a:spcPts val="800"/>
              </a:spcAft>
              <a:buClrTx/>
              <a:buSzTx/>
              <a:buFont typeface="Arial" panose="020B0604020202020204" pitchFamily="34" charset="0"/>
              <a:buChar char="•"/>
              <a:tabLst/>
              <a:defRPr/>
            </a:pPr>
            <a:r>
              <a:rPr kumimoji="0" lang="en-GB" sz="19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Italy: </a:t>
            </a:r>
            <a:r>
              <a:rPr kumimoji="0" lang="en-US" sz="19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Demo on 7 September, </a:t>
            </a:r>
            <a:r>
              <a:rPr kumimoji="0" lang="en-US" sz="19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demo 8 October in Rome (</a:t>
            </a:r>
            <a:r>
              <a:rPr kumimoji="0" lang="en-US" sz="19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industriAll</a:t>
            </a:r>
            <a:r>
              <a:rPr kumimoji="0" lang="en-US" sz="19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Europe present) + </a:t>
            </a:r>
            <a:r>
              <a:rPr kumimoji="0" lang="en-US" sz="19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Campaig</a:t>
            </a:r>
            <a:r>
              <a:rPr lang="en-US" sz="1900" b="1" dirty="0">
                <a:latin typeface="Calibri" panose="020F0502020204030204" pitchFamily="34" charset="0"/>
                <a:ea typeface="Calibri" panose="020F0502020204030204" pitchFamily="34" charset="0"/>
                <a:cs typeface="Times New Roman" panose="02020603050405020304" pitchFamily="18" charset="0"/>
              </a:rPr>
              <a:t>n at UILM and UILTEC Congresses</a:t>
            </a:r>
            <a:endParaRPr kumimoji="0" lang="en-US" sz="19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defTabSz="914400" rtl="0" eaLnBrk="1" fontAlgn="auto" latinLnBrk="0" hangingPunct="1">
              <a:spcBef>
                <a:spcPts val="1000"/>
              </a:spcBef>
              <a:spcAft>
                <a:spcPts val="800"/>
              </a:spcAft>
              <a:buClrTx/>
              <a:buSzTx/>
              <a:buFont typeface="Arial" panose="020B0604020202020204" pitchFamily="34" charset="0"/>
              <a:buChar char="•"/>
              <a:tabLst/>
              <a:defRPr/>
            </a:pPr>
            <a:r>
              <a:rPr lang="en-US" sz="19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Czechia and Slovakia</a:t>
            </a:r>
            <a:r>
              <a:rPr lang="en-US" sz="19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Demonstrations on the same day in Prague and Bratislava on 8 October</a:t>
            </a:r>
            <a:endParaRPr kumimoji="0" lang="en-US" sz="1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defTabSz="914400" rtl="0" eaLnBrk="1" fontAlgn="auto" latinLnBrk="0" hangingPunct="1">
              <a:spcBef>
                <a:spcPts val="1000"/>
              </a:spcBef>
              <a:spcAft>
                <a:spcPts val="80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BE" sz="1400" dirty="0">
              <a:solidFill>
                <a:srgbClr val="FFFFFF"/>
              </a:solidFill>
            </a:endParaRPr>
          </a:p>
        </p:txBody>
      </p:sp>
      <p:sp>
        <p:nvSpPr>
          <p:cNvPr id="5" name="Slide Number Placeholder 4">
            <a:extLst>
              <a:ext uri="{FF2B5EF4-FFF2-40B4-BE49-F238E27FC236}">
                <a16:creationId xmlns:a16="http://schemas.microsoft.com/office/drawing/2014/main" id="{97780D03-15D6-BBA1-52E8-ACCDA55F4A11}"/>
              </a:ext>
            </a:extLst>
          </p:cNvPr>
          <p:cNvSpPr>
            <a:spLocks noGrp="1"/>
          </p:cNvSpPr>
          <p:nvPr>
            <p:ph type="sldNum" sz="quarter" idx="12"/>
          </p:nvPr>
        </p:nvSpPr>
        <p:spPr>
          <a:xfrm>
            <a:off x="10740788" y="6312958"/>
            <a:ext cx="613012" cy="365125"/>
          </a:xfrm>
        </p:spPr>
        <p:txBody>
          <a:bodyPr>
            <a:normAutofit/>
          </a:bodyPr>
          <a:lstStyle/>
          <a:p>
            <a:pPr>
              <a:spcAft>
                <a:spcPts val="600"/>
              </a:spcAft>
            </a:pPr>
            <a:fld id="{73A0EEE5-D7C8-134E-8566-B8063E6CCBBD}" type="slidenum">
              <a:rPr lang="en-BE">
                <a:solidFill>
                  <a:srgbClr val="FFFFFF"/>
                </a:solidFill>
              </a:rPr>
              <a:pPr>
                <a:spcAft>
                  <a:spcPts val="600"/>
                </a:spcAft>
              </a:pPr>
              <a:t>14</a:t>
            </a:fld>
            <a:endParaRPr lang="en-BE">
              <a:solidFill>
                <a:srgbClr val="FFFFFF"/>
              </a:solidFill>
            </a:endParaRPr>
          </a:p>
        </p:txBody>
      </p:sp>
      <p:pic>
        <p:nvPicPr>
          <p:cNvPr id="23" name="Picture 22" descr="A person holding a sign&#10;&#10;Description automatically generated">
            <a:extLst>
              <a:ext uri="{FF2B5EF4-FFF2-40B4-BE49-F238E27FC236}">
                <a16:creationId xmlns:a16="http://schemas.microsoft.com/office/drawing/2014/main" id="{F045D265-94B0-32B5-C944-433CBC60E7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9772" y="3662994"/>
            <a:ext cx="3094808" cy="2643029"/>
          </a:xfrm>
          <a:prstGeom prst="rect">
            <a:avLst/>
          </a:prstGeom>
        </p:spPr>
      </p:pic>
    </p:spTree>
    <p:extLst>
      <p:ext uri="{BB962C8B-B14F-4D97-AF65-F5344CB8AC3E}">
        <p14:creationId xmlns:p14="http://schemas.microsoft.com/office/powerpoint/2010/main" val="252106377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B9C8-C32D-56E8-7C04-78E9C93ADF01}"/>
              </a:ext>
            </a:extLst>
          </p:cNvPr>
          <p:cNvSpPr>
            <a:spLocks noGrp="1"/>
          </p:cNvSpPr>
          <p:nvPr>
            <p:ph type="title"/>
          </p:nvPr>
        </p:nvSpPr>
        <p:spPr>
          <a:xfrm>
            <a:off x="4654297" y="5965052"/>
            <a:ext cx="6782591" cy="1057275"/>
          </a:xfrm>
          <a:noFill/>
        </p:spPr>
        <p:txBody>
          <a:bodyPr vert="horz" lIns="91440" tIns="45720" rIns="91440" bIns="45720" rtlCol="0" anchor="b">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rgbClr val="FF0000"/>
                </a:solidFill>
                <a:effectLst/>
              </a:rPr>
              <a:t>Send us your plans! </a:t>
            </a:r>
            <a:br>
              <a:rPr lang="en-US" sz="2800" b="1" dirty="0">
                <a:solidFill>
                  <a:srgbClr val="FF0000"/>
                </a:solidFill>
                <a:effectLst/>
              </a:rPr>
            </a:br>
            <a:r>
              <a:rPr lang="en-US" sz="2800" b="1" dirty="0">
                <a:solidFill>
                  <a:srgbClr val="FF0000"/>
                </a:solidFill>
                <a:effectLst/>
              </a:rPr>
              <a:t>How can we support ?</a:t>
            </a:r>
            <a:br>
              <a:rPr lang="en-US" sz="2800" b="1" dirty="0">
                <a:solidFill>
                  <a:srgbClr val="FF0000"/>
                </a:solidFill>
                <a:effectLst/>
              </a:rPr>
            </a:br>
            <a:r>
              <a:rPr lang="en-US" sz="2800" b="1" dirty="0">
                <a:solidFill>
                  <a:srgbClr val="FF0000"/>
                </a:solidFill>
                <a:effectLst/>
              </a:rPr>
              <a:t>#TogetherInAction</a:t>
            </a:r>
            <a:br>
              <a:rPr lang="en-US" sz="2800" b="1" dirty="0">
                <a:solidFill>
                  <a:srgbClr val="FF0000"/>
                </a:solidFill>
                <a:effectLst/>
              </a:rPr>
            </a:br>
            <a:r>
              <a:rPr lang="en-US" sz="2800" b="1" dirty="0">
                <a:solidFill>
                  <a:srgbClr val="FF0000"/>
                </a:solidFill>
                <a:effectLst/>
              </a:rPr>
              <a:t>#Together4HigherWages</a:t>
            </a:r>
            <a:br>
              <a:rPr lang="en-US" sz="2800" dirty="0">
                <a:effectLst/>
              </a:rPr>
            </a:br>
            <a:endParaRPr lang="en-US" sz="2800" dirty="0"/>
          </a:p>
        </p:txBody>
      </p:sp>
      <p:sp>
        <p:nvSpPr>
          <p:cNvPr id="3" name="Content Placeholder 2">
            <a:extLst>
              <a:ext uri="{FF2B5EF4-FFF2-40B4-BE49-F238E27FC236}">
                <a16:creationId xmlns:a16="http://schemas.microsoft.com/office/drawing/2014/main" id="{5659DBE6-AA83-9ED5-5923-CDDECA708269}"/>
              </a:ext>
            </a:extLst>
          </p:cNvPr>
          <p:cNvSpPr>
            <a:spLocks noGrp="1"/>
          </p:cNvSpPr>
          <p:nvPr>
            <p:ph idx="1"/>
          </p:nvPr>
        </p:nvSpPr>
        <p:spPr>
          <a:xfrm>
            <a:off x="5429729" y="3594585"/>
            <a:ext cx="6274590" cy="1421068"/>
          </a:xfrm>
          <a:noFill/>
        </p:spPr>
        <p:txBody>
          <a:bodyPr vert="horz" lIns="91440" tIns="45720" rIns="91440" bIns="45720" rtlCol="0">
            <a:normAutofit fontScale="62500" lnSpcReduction="20000"/>
          </a:bodyPr>
          <a:lstStyle/>
          <a:p>
            <a:pPr marL="0" indent="0">
              <a:buNone/>
            </a:pPr>
            <a:r>
              <a:rPr lang="en-GB" sz="4400" dirty="0">
                <a:effectLst/>
                <a:latin typeface="Calibri" panose="020F0502020204030204" pitchFamily="34" charset="0"/>
                <a:ea typeface="Calibri" panose="020F0502020204030204" pitchFamily="34" charset="0"/>
                <a:cs typeface="Times New Roman" panose="02020603050405020304" pitchFamily="18" charset="0"/>
              </a:rPr>
              <a:t>IndustriAll Europe and its affiliates are joining forces to send out common demands in a European-wide joint campaign</a:t>
            </a:r>
            <a:endParaRPr lang="en-US" sz="2400" dirty="0"/>
          </a:p>
        </p:txBody>
      </p:sp>
      <p:pic>
        <p:nvPicPr>
          <p:cNvPr id="1028" name="Picture 2">
            <a:extLst>
              <a:ext uri="{FF2B5EF4-FFF2-40B4-BE49-F238E27FC236}">
                <a16:creationId xmlns:a16="http://schemas.microsoft.com/office/drawing/2014/main" id="{BA0F5C1C-9413-7568-0AD3-D8B361A51A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5" r="2311"/>
          <a:stretch/>
        </p:blipFill>
        <p:spPr bwMode="auto">
          <a:xfrm>
            <a:off x="1" y="10"/>
            <a:ext cx="4654296"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AE2E107F-16FF-83D2-54B4-4D4C6AB201C9}"/>
              </a:ext>
            </a:extLst>
          </p:cNvPr>
          <p:cNvSpPr>
            <a:spLocks noGrp="1"/>
          </p:cNvSpPr>
          <p:nvPr>
            <p:ph type="sldNum" sz="quarter" idx="12"/>
          </p:nvPr>
        </p:nvSpPr>
        <p:spPr>
          <a:xfrm>
            <a:off x="10154092" y="6356350"/>
            <a:ext cx="1199707" cy="365125"/>
          </a:xfrm>
          <a:noFill/>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A0EEE5-D7C8-134E-8566-B8063E6CCBB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group of people posing for a photo&#10;&#10;Description automatically generated with medium confidence">
            <a:extLst>
              <a:ext uri="{FF2B5EF4-FFF2-40B4-BE49-F238E27FC236}">
                <a16:creationId xmlns:a16="http://schemas.microsoft.com/office/drawing/2014/main" id="{0D3551A1-F56E-0B03-9BBF-D618576F9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100" y="138853"/>
            <a:ext cx="7315200" cy="4876800"/>
          </a:xfrm>
          <a:prstGeom prst="rect">
            <a:avLst/>
          </a:prstGeom>
        </p:spPr>
      </p:pic>
    </p:spTree>
    <p:extLst>
      <p:ext uri="{BB962C8B-B14F-4D97-AF65-F5344CB8AC3E}">
        <p14:creationId xmlns:p14="http://schemas.microsoft.com/office/powerpoint/2010/main" val="147431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682432" y="586822"/>
            <a:ext cx="4177740" cy="1645920"/>
          </a:xfrm>
          <a:prstGeom prst="rect">
            <a:avLst/>
          </a:prstGeom>
        </p:spPr>
        <p:txBody>
          <a:bodyPr vert="horz" lIns="0" tIns="13335" rIns="0" bIns="0" rtlCol="0">
            <a:normAutofit/>
          </a:bodyPr>
          <a:lstStyle/>
          <a:p>
            <a:pPr marL="12700">
              <a:spcBef>
                <a:spcPts val="105"/>
              </a:spcBef>
            </a:pPr>
            <a:r>
              <a:rPr lang="en-GB" sz="2200" b="1" spc="-5" dirty="0">
                <a:latin typeface="Verdana"/>
                <a:cs typeface="Verdana"/>
              </a:rPr>
              <a:t>Inflation continues to rise </a:t>
            </a:r>
            <a:br>
              <a:rPr lang="en-GB" sz="2200" b="1" spc="-5" dirty="0">
                <a:latin typeface="Verdana"/>
                <a:cs typeface="Verdana"/>
              </a:rPr>
            </a:br>
            <a:r>
              <a:rPr lang="en-GB" sz="2200" b="1" spc="-5" dirty="0">
                <a:latin typeface="Verdana"/>
                <a:cs typeface="Verdana"/>
              </a:rPr>
              <a:t>(mainly </a:t>
            </a:r>
            <a:r>
              <a:rPr lang="en-GB" sz="2200" b="1" spc="-5" dirty="0" err="1">
                <a:latin typeface="Verdana"/>
                <a:cs typeface="Verdana"/>
              </a:rPr>
              <a:t>fueled</a:t>
            </a:r>
            <a:r>
              <a:rPr lang="en-GB" sz="2200" b="1" spc="-5" dirty="0">
                <a:latin typeface="Verdana"/>
                <a:cs typeface="Verdana"/>
              </a:rPr>
              <a:t> by energy prices, not wages) </a:t>
            </a:r>
            <a:endParaRPr lang="en-GB" sz="2200" dirty="0">
              <a:latin typeface="Verdana"/>
              <a:cs typeface="Verdana"/>
            </a:endParaRPr>
          </a:p>
        </p:txBody>
      </p:sp>
      <p:sp>
        <p:nvSpPr>
          <p:cNvPr id="25" name="Rectangle 24">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bject 5"/>
          <p:cNvSpPr txBox="1">
            <a:spLocks noGrp="1"/>
          </p:cNvSpPr>
          <p:nvPr>
            <p:ph type="body" idx="1"/>
          </p:nvPr>
        </p:nvSpPr>
        <p:spPr>
          <a:xfrm>
            <a:off x="5250106" y="586822"/>
            <a:ext cx="6106742" cy="1645920"/>
          </a:xfrm>
          <a:prstGeom prst="rect">
            <a:avLst/>
          </a:prstGeom>
        </p:spPr>
        <p:txBody>
          <a:bodyPr vert="horz" lIns="0" tIns="2540" rIns="0" bIns="0" rtlCol="0" anchor="ctr">
            <a:normAutofit/>
          </a:bodyPr>
          <a:lstStyle/>
          <a:p>
            <a:pPr marL="0" indent="0">
              <a:spcBef>
                <a:spcPts val="600"/>
              </a:spcBef>
              <a:spcAft>
                <a:spcPts val="600"/>
              </a:spcAft>
              <a:buNone/>
            </a:pPr>
            <a:endParaRPr lang="en-US" sz="180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1800">
              <a:latin typeface="Calibri" panose="020F0502020204030204" pitchFamily="34" charset="0"/>
              <a:ea typeface="Calibri" panose="020F0502020204030204" pitchFamily="34" charset="0"/>
              <a:cs typeface="Calibri" panose="020F0502020204030204" pitchFamily="34" charset="0"/>
            </a:endParaRPr>
          </a:p>
          <a:p>
            <a:endParaRPr kumimoji="0" lang="nl-BE" sz="1800" b="0" i="0" u="none" strike="noStrike" kern="1200" cap="none" spc="0" normalizeH="0" baseline="0" noProof="0">
              <a:ln>
                <a:noFill/>
              </a:ln>
              <a:effectLst/>
              <a:uLnTx/>
              <a:uFillTx/>
              <a:latin typeface="Calibri"/>
              <a:ea typeface="+mn-ea"/>
              <a:cs typeface="Calibri"/>
            </a:endParaRPr>
          </a:p>
        </p:txBody>
      </p:sp>
      <p:pic>
        <p:nvPicPr>
          <p:cNvPr id="6" name="Picture 5">
            <a:extLst>
              <a:ext uri="{FF2B5EF4-FFF2-40B4-BE49-F238E27FC236}">
                <a16:creationId xmlns:a16="http://schemas.microsoft.com/office/drawing/2014/main" id="{213CCBFB-677A-3E4C-7659-42ABBAA1EEF1}"/>
              </a:ext>
            </a:extLst>
          </p:cNvPr>
          <p:cNvPicPr>
            <a:picLocks noChangeAspect="1"/>
          </p:cNvPicPr>
          <p:nvPr/>
        </p:nvPicPr>
        <p:blipFill>
          <a:blip r:embed="rId2"/>
          <a:stretch>
            <a:fillRect/>
          </a:stretch>
        </p:blipFill>
        <p:spPr>
          <a:xfrm>
            <a:off x="5414588" y="372356"/>
            <a:ext cx="6006268" cy="2102194"/>
          </a:xfrm>
          <a:prstGeom prst="rect">
            <a:avLst/>
          </a:prstGeom>
        </p:spPr>
      </p:pic>
      <p:sp>
        <p:nvSpPr>
          <p:cNvPr id="2" name="object 2"/>
          <p:cNvSpPr/>
          <p:nvPr/>
        </p:nvSpPr>
        <p:spPr>
          <a:xfrm>
            <a:off x="10001250" y="6122511"/>
            <a:ext cx="1651215" cy="36157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EA5A6395-EA6B-15E8-0C82-4F84DB591909}"/>
              </a:ext>
            </a:extLst>
          </p:cNvPr>
          <p:cNvSpPr/>
          <p:nvPr/>
        </p:nvSpPr>
        <p:spPr>
          <a:xfrm>
            <a:off x="9502219" y="2819568"/>
            <a:ext cx="2516956" cy="2595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GB" sz="2000" b="0" i="0" u="none" strike="noStrike" kern="1200" cap="none" spc="0" normalizeH="0" baseline="0" noProof="0" dirty="0">
                <a:ln>
                  <a:noFill/>
                </a:ln>
                <a:solidFill>
                  <a:srgbClr val="FFFFFF"/>
                </a:solidFill>
                <a:effectLst/>
                <a:uLnTx/>
                <a:uFillTx/>
                <a:latin typeface="Calibri" panose="020F0502020204030204"/>
                <a:ea typeface="+mn-ea"/>
                <a:cs typeface="+mn-cs"/>
              </a:rPr>
              <a:t>August 2022:</a:t>
            </a:r>
            <a:endParaRPr lang="en-GB" sz="2000" dirty="0"/>
          </a:p>
          <a:p>
            <a:pPr marL="285750" indent="-285750">
              <a:buFont typeface="Arial" panose="020B0604020202020204" pitchFamily="34" charset="0"/>
              <a:buChar char="•"/>
            </a:pPr>
            <a:r>
              <a:rPr lang="en-GB" sz="2000" dirty="0"/>
              <a:t>Eurozone inflation: 9.1% (September: up to 10%) </a:t>
            </a:r>
          </a:p>
          <a:p>
            <a:pPr marL="285750" indent="-285750">
              <a:buFont typeface="Arial" panose="020B0604020202020204" pitchFamily="34" charset="0"/>
              <a:buChar char="•"/>
            </a:pPr>
            <a:r>
              <a:rPr lang="en-GB" sz="2000" dirty="0"/>
              <a:t>EU inflation: 9.8%</a:t>
            </a:r>
          </a:p>
        </p:txBody>
      </p:sp>
      <p:pic>
        <p:nvPicPr>
          <p:cNvPr id="8" name="Picture 7" descr="Chart, line chart&#10;&#10;Description automatically generated">
            <a:extLst>
              <a:ext uri="{FF2B5EF4-FFF2-40B4-BE49-F238E27FC236}">
                <a16:creationId xmlns:a16="http://schemas.microsoft.com/office/drawing/2014/main" id="{4DD4F67A-80C3-582D-D575-0C88BBEAF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25" y="2627728"/>
            <a:ext cx="9285874" cy="3856361"/>
          </a:xfrm>
          <a:prstGeom prst="rect">
            <a:avLst/>
          </a:prstGeom>
        </p:spPr>
      </p:pic>
    </p:spTree>
    <p:extLst>
      <p:ext uri="{BB962C8B-B14F-4D97-AF65-F5344CB8AC3E}">
        <p14:creationId xmlns:p14="http://schemas.microsoft.com/office/powerpoint/2010/main" val="217811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682432" y="586822"/>
            <a:ext cx="4177740" cy="1645920"/>
          </a:xfrm>
          <a:prstGeom prst="rect">
            <a:avLst/>
          </a:prstGeom>
        </p:spPr>
        <p:txBody>
          <a:bodyPr vert="horz" lIns="0" tIns="13335" rIns="0" bIns="0" rtlCol="0">
            <a:normAutofit/>
          </a:bodyPr>
          <a:lstStyle/>
          <a:p>
            <a:pPr marL="12700">
              <a:spcBef>
                <a:spcPts val="105"/>
              </a:spcBef>
            </a:pPr>
            <a:r>
              <a:rPr lang="en-GB" sz="2200" b="1" spc="-5" dirty="0">
                <a:solidFill>
                  <a:schemeClr val="accent1"/>
                </a:solidFill>
                <a:latin typeface="Verdana"/>
                <a:cs typeface="Verdana"/>
              </a:rPr>
              <a:t>Wage policy not enough!</a:t>
            </a:r>
            <a:br>
              <a:rPr lang="en-GB" sz="2200" b="1" spc="-5" dirty="0">
                <a:solidFill>
                  <a:schemeClr val="accent1"/>
                </a:solidFill>
                <a:latin typeface="Verdana"/>
                <a:cs typeface="Verdana"/>
              </a:rPr>
            </a:br>
            <a:r>
              <a:rPr lang="en-GB" sz="2200" b="1" spc="-5" dirty="0">
                <a:solidFill>
                  <a:schemeClr val="accent1"/>
                </a:solidFill>
                <a:latin typeface="Verdana"/>
                <a:cs typeface="Verdana"/>
              </a:rPr>
              <a:t>We need also anti-crisis measures (not austerity)!</a:t>
            </a:r>
            <a:endParaRPr lang="en-GB" sz="2200" dirty="0">
              <a:solidFill>
                <a:schemeClr val="accent1"/>
              </a:solidFill>
              <a:latin typeface="Verdana"/>
              <a:cs typeface="Verdana"/>
            </a:endParaRPr>
          </a:p>
        </p:txBody>
      </p:sp>
      <p:sp>
        <p:nvSpPr>
          <p:cNvPr id="25" name="Rectangle 24">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bject 5"/>
          <p:cNvSpPr txBox="1">
            <a:spLocks noGrp="1"/>
          </p:cNvSpPr>
          <p:nvPr>
            <p:ph type="body" idx="1"/>
          </p:nvPr>
        </p:nvSpPr>
        <p:spPr>
          <a:xfrm>
            <a:off x="5250106" y="586822"/>
            <a:ext cx="6106742" cy="1645920"/>
          </a:xfrm>
          <a:prstGeom prst="rect">
            <a:avLst/>
          </a:prstGeom>
        </p:spPr>
        <p:txBody>
          <a:bodyPr vert="horz" lIns="0" tIns="2540" rIns="0" bIns="0" rtlCol="0" anchor="ctr">
            <a:normAutofit/>
          </a:bodyPr>
          <a:lstStyle/>
          <a:p>
            <a:pPr marL="0" indent="0">
              <a:spcBef>
                <a:spcPts val="600"/>
              </a:spcBef>
              <a:spcAft>
                <a:spcPts val="600"/>
              </a:spcAft>
              <a:buNone/>
            </a:pPr>
            <a:endParaRPr lang="en-US" sz="180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1800">
              <a:latin typeface="Calibri" panose="020F0502020204030204" pitchFamily="34" charset="0"/>
              <a:ea typeface="Calibri" panose="020F0502020204030204" pitchFamily="34" charset="0"/>
              <a:cs typeface="Calibri" panose="020F0502020204030204" pitchFamily="34" charset="0"/>
            </a:endParaRPr>
          </a:p>
          <a:p>
            <a:endParaRPr kumimoji="0" lang="nl-BE" sz="1800" b="0" i="0" u="none" strike="noStrike" kern="1200" cap="none" spc="0" normalizeH="0" baseline="0" noProof="0">
              <a:ln>
                <a:noFill/>
              </a:ln>
              <a:effectLst/>
              <a:uLnTx/>
              <a:uFillTx/>
              <a:latin typeface="Calibri"/>
              <a:ea typeface="+mn-ea"/>
              <a:cs typeface="Calibri"/>
            </a:endParaRPr>
          </a:p>
        </p:txBody>
      </p:sp>
      <p:pic>
        <p:nvPicPr>
          <p:cNvPr id="6" name="Picture 5">
            <a:extLst>
              <a:ext uri="{FF2B5EF4-FFF2-40B4-BE49-F238E27FC236}">
                <a16:creationId xmlns:a16="http://schemas.microsoft.com/office/drawing/2014/main" id="{213CCBFB-677A-3E4C-7659-42ABBAA1EEF1}"/>
              </a:ext>
            </a:extLst>
          </p:cNvPr>
          <p:cNvPicPr>
            <a:picLocks noChangeAspect="1"/>
          </p:cNvPicPr>
          <p:nvPr/>
        </p:nvPicPr>
        <p:blipFill>
          <a:blip r:embed="rId3"/>
          <a:stretch>
            <a:fillRect/>
          </a:stretch>
        </p:blipFill>
        <p:spPr>
          <a:xfrm>
            <a:off x="5452844" y="294357"/>
            <a:ext cx="6248748" cy="2187062"/>
          </a:xfrm>
          <a:prstGeom prst="rect">
            <a:avLst/>
          </a:prstGeom>
        </p:spPr>
      </p:pic>
      <p:sp>
        <p:nvSpPr>
          <p:cNvPr id="2" name="object 2"/>
          <p:cNvSpPr/>
          <p:nvPr/>
        </p:nvSpPr>
        <p:spPr>
          <a:xfrm>
            <a:off x="95251" y="44087"/>
            <a:ext cx="1530350" cy="28956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587292"/>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EA5A6395-EA6B-15E8-0C82-4F84DB591909}"/>
              </a:ext>
            </a:extLst>
          </p:cNvPr>
          <p:cNvSpPr/>
          <p:nvPr/>
        </p:nvSpPr>
        <p:spPr>
          <a:xfrm>
            <a:off x="7069500" y="2552187"/>
            <a:ext cx="4887432" cy="3786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FFFFFF"/>
                </a:solidFill>
                <a:latin typeface="Calibri" panose="020F0502020204030204"/>
              </a:rPr>
              <a:t>Energy is the key driver of inflation, but political responses are critical to control or soar inflation</a:t>
            </a: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285750" indent="-285750">
              <a:lnSpc>
                <a:spcPct val="107000"/>
              </a:lnSpc>
              <a:spcAft>
                <a:spcPts val="800"/>
              </a:spcAft>
              <a:buFont typeface="Arial" panose="020B0604020202020204" pitchFamily="34" charset="0"/>
              <a:buChar char="•"/>
            </a:pP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France: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i="1" dirty="0" err="1">
                <a:effectLst/>
                <a:latin typeface="Calibri" panose="020F0502020204030204" pitchFamily="34" charset="0"/>
                <a:ea typeface="Calibri" panose="020F0502020204030204" pitchFamily="34" charset="0"/>
                <a:cs typeface="Times New Roman" panose="02020603050405020304" pitchFamily="18" charset="0"/>
              </a:rPr>
              <a:t>bouclier</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effectLst/>
                <a:latin typeface="Calibri" panose="020F0502020204030204" pitchFamily="34" charset="0"/>
                <a:ea typeface="Calibri" panose="020F0502020204030204" pitchFamily="34" charset="0"/>
                <a:cs typeface="Times New Roman" panose="02020603050405020304" pitchFamily="18" charset="0"/>
              </a:rPr>
              <a:t>tarifaire</a:t>
            </a:r>
            <a:r>
              <a:rPr lang="en-US" sz="1600" i="1"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 froze gas prices at October 2021 rates (</a:t>
            </a:r>
            <a:r>
              <a:rPr lang="en-US" sz="1600" u="sng">
                <a:effectLst/>
                <a:latin typeface="Calibri" panose="020F0502020204030204" pitchFamily="34" charset="0"/>
                <a:ea typeface="Calibri" panose="020F0502020204030204" pitchFamily="34" charset="0"/>
                <a:cs typeface="Times New Roman" panose="02020603050405020304" pitchFamily="18" charset="0"/>
              </a:rPr>
              <a:t>but unsustainable </a:t>
            </a:r>
            <a:r>
              <a:rPr lang="en-US" sz="1600" u="sng" dirty="0">
                <a:latin typeface="Calibri" panose="020F0502020204030204" pitchFamily="34" charset="0"/>
                <a:ea typeface="Calibri" panose="020F0502020204030204" pitchFamily="34" charset="0"/>
                <a:cs typeface="Times New Roman" panose="02020603050405020304" pitchFamily="18" charset="0"/>
              </a:rPr>
              <a:t>high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cost for the state €24billion)</a:t>
            </a:r>
            <a:r>
              <a:rPr lang="en-US" sz="1600" u="sng" dirty="0">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putting the brakes on inflation and protecting households. </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Romania: imported inflation (fueled by excessive imports) </a:t>
            </a:r>
            <a:r>
              <a:rPr lang="en-US"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measures only for most vulnerable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EU: the ECB’s decision to raise interest rates </a:t>
            </a:r>
            <a:r>
              <a:rPr lang="en-US" sz="1600" dirty="0">
                <a:latin typeface="Calibri" panose="020F0502020204030204" pitchFamily="34" charset="0"/>
                <a:ea typeface="Calibri" panose="020F0502020204030204" pitchFamily="34" charset="0"/>
                <a:cs typeface="Times New Roman" panose="02020603050405020304" pitchFamily="18" charset="0"/>
              </a:rPr>
              <a:t>rings the austerity alarm bells (will not reduce energy-price led inflation, but cause a recession)</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3AFE7C8-7E3F-E306-9711-66156A975D1C}"/>
              </a:ext>
            </a:extLst>
          </p:cNvPr>
          <p:cNvPicPr>
            <a:picLocks noChangeAspect="1"/>
          </p:cNvPicPr>
          <p:nvPr/>
        </p:nvPicPr>
        <p:blipFill>
          <a:blip r:embed="rId5"/>
          <a:stretch>
            <a:fillRect/>
          </a:stretch>
        </p:blipFill>
        <p:spPr>
          <a:xfrm>
            <a:off x="554415" y="2676139"/>
            <a:ext cx="6280017" cy="3697580"/>
          </a:xfrm>
          <a:prstGeom prst="rect">
            <a:avLst/>
          </a:prstGeom>
        </p:spPr>
      </p:pic>
    </p:spTree>
    <p:extLst>
      <p:ext uri="{BB962C8B-B14F-4D97-AF65-F5344CB8AC3E}">
        <p14:creationId xmlns:p14="http://schemas.microsoft.com/office/powerpoint/2010/main" val="337737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802415" y="561221"/>
            <a:ext cx="4365781" cy="1671521"/>
          </a:xfrm>
          <a:prstGeom prst="rect">
            <a:avLst/>
          </a:prstGeom>
        </p:spPr>
        <p:txBody>
          <a:bodyPr vert="horz" lIns="0" tIns="13335" rIns="0" bIns="0" rtlCol="0">
            <a:normAutofit/>
          </a:bodyPr>
          <a:lstStyle/>
          <a:p>
            <a:pPr marL="12700">
              <a:spcBef>
                <a:spcPts val="105"/>
              </a:spcBef>
            </a:pPr>
            <a:r>
              <a:rPr lang="en-GB" sz="2400" b="1" spc="-5" dirty="0">
                <a:latin typeface="Verdana"/>
                <a:cs typeface="Verdana"/>
              </a:rPr>
              <a:t>Wages are falling</a:t>
            </a:r>
            <a:br>
              <a:rPr lang="en-GB" sz="2400" b="1" spc="-5" dirty="0">
                <a:latin typeface="Verdana"/>
                <a:cs typeface="Verdana"/>
              </a:rPr>
            </a:br>
            <a:r>
              <a:rPr lang="en-GB" sz="2400" b="1" spc="-5" dirty="0">
                <a:latin typeface="Verdana"/>
                <a:cs typeface="Verdana"/>
              </a:rPr>
              <a:t>Purchasing power is eroded  </a:t>
            </a:r>
            <a:br>
              <a:rPr lang="en-GB" sz="2400" b="1" spc="-5" dirty="0">
                <a:latin typeface="Verdana"/>
                <a:cs typeface="Verdana"/>
              </a:rPr>
            </a:br>
            <a:r>
              <a:rPr lang="en-GB" sz="2400" b="1" spc="-5" dirty="0">
                <a:latin typeface="Verdana"/>
                <a:cs typeface="Verdana"/>
              </a:rPr>
              <a:t>In-work poverty is on the rise </a:t>
            </a:r>
            <a:endParaRPr lang="en-GB" sz="2400" dirty="0">
              <a:latin typeface="Verdana"/>
              <a:cs typeface="Verdana"/>
            </a:endParaRPr>
          </a:p>
        </p:txBody>
      </p:sp>
      <p:sp>
        <p:nvSpPr>
          <p:cNvPr id="25" name="Rectangle 24">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bject 5"/>
          <p:cNvSpPr txBox="1">
            <a:spLocks noGrp="1"/>
          </p:cNvSpPr>
          <p:nvPr>
            <p:ph type="body" idx="1"/>
          </p:nvPr>
        </p:nvSpPr>
        <p:spPr>
          <a:xfrm>
            <a:off x="5250106" y="586822"/>
            <a:ext cx="6106742" cy="1645920"/>
          </a:xfrm>
          <a:prstGeom prst="rect">
            <a:avLst/>
          </a:prstGeom>
        </p:spPr>
        <p:txBody>
          <a:bodyPr vert="horz" lIns="0" tIns="2540" rIns="0" bIns="0" rtlCol="0" anchor="ctr">
            <a:normAutofit/>
          </a:bodyPr>
          <a:lstStyle/>
          <a:p>
            <a:pPr marL="0" indent="0">
              <a:spcBef>
                <a:spcPts val="600"/>
              </a:spcBef>
              <a:spcAft>
                <a:spcPts val="600"/>
              </a:spcAft>
              <a:buNone/>
            </a:pPr>
            <a:endParaRPr lang="en-US" sz="180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1800">
              <a:latin typeface="Calibri" panose="020F0502020204030204" pitchFamily="34" charset="0"/>
              <a:ea typeface="Calibri" panose="020F0502020204030204" pitchFamily="34" charset="0"/>
              <a:cs typeface="Calibri" panose="020F0502020204030204" pitchFamily="34" charset="0"/>
            </a:endParaRPr>
          </a:p>
          <a:p>
            <a:endParaRPr kumimoji="0" lang="nl-BE" sz="1800" b="0" i="0" u="none" strike="noStrike" kern="1200" cap="none" spc="0" normalizeH="0" baseline="0" noProof="0">
              <a:ln>
                <a:noFill/>
              </a:ln>
              <a:effectLst/>
              <a:uLnTx/>
              <a:uFillTx/>
              <a:latin typeface="Calibri"/>
              <a:ea typeface="+mn-ea"/>
              <a:cs typeface="Calibri"/>
            </a:endParaRPr>
          </a:p>
        </p:txBody>
      </p:sp>
      <p:sp>
        <p:nvSpPr>
          <p:cNvPr id="2" name="object 2"/>
          <p:cNvSpPr/>
          <p:nvPr/>
        </p:nvSpPr>
        <p:spPr>
          <a:xfrm>
            <a:off x="89309" y="53714"/>
            <a:ext cx="1536292" cy="28580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EA5A6395-EA6B-15E8-0C82-4F84DB591909}"/>
              </a:ext>
            </a:extLst>
          </p:cNvPr>
          <p:cNvSpPr/>
          <p:nvPr/>
        </p:nvSpPr>
        <p:spPr>
          <a:xfrm>
            <a:off x="5952783" y="3312159"/>
            <a:ext cx="6051883" cy="3180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More than half (53%) of households in EU struggle to make ends meet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Eurofound</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study)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FFFF"/>
                </a:solidFill>
                <a:latin typeface="Calibri" panose="020F0502020204030204"/>
              </a:rPr>
              <a:t>Real wages are falling, while prices are soaring</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We are moving from a campaign on wages towards one on the cost-of-living crisis and on safeguarding employment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FFFF"/>
                </a:solidFill>
                <a:latin typeface="Calibri" panose="020F0502020204030204"/>
              </a:rPr>
              <a:t>Recovery depends also on ensuring demand and ensuring trust through wage growth (some companies are stopping production due to low demand, not only energy prices)</a:t>
            </a:r>
            <a:endParaRPr kumimoji="0" lang="en-B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552057E-F43F-1AA0-52AC-F45E0DFB2890}"/>
              </a:ext>
            </a:extLst>
          </p:cNvPr>
          <p:cNvPicPr>
            <a:picLocks noChangeAspect="1"/>
          </p:cNvPicPr>
          <p:nvPr/>
        </p:nvPicPr>
        <p:blipFill>
          <a:blip r:embed="rId3"/>
          <a:stretch>
            <a:fillRect/>
          </a:stretch>
        </p:blipFill>
        <p:spPr>
          <a:xfrm>
            <a:off x="360822" y="2557681"/>
            <a:ext cx="5402915" cy="3926409"/>
          </a:xfrm>
          <a:prstGeom prst="rect">
            <a:avLst/>
          </a:prstGeom>
        </p:spPr>
      </p:pic>
      <p:pic>
        <p:nvPicPr>
          <p:cNvPr id="12" name="Picture 11">
            <a:extLst>
              <a:ext uri="{FF2B5EF4-FFF2-40B4-BE49-F238E27FC236}">
                <a16:creationId xmlns:a16="http://schemas.microsoft.com/office/drawing/2014/main" id="{6F312166-3B9C-9BC2-9168-C91842F33CBE}"/>
              </a:ext>
            </a:extLst>
          </p:cNvPr>
          <p:cNvPicPr>
            <a:picLocks noChangeAspect="1"/>
          </p:cNvPicPr>
          <p:nvPr/>
        </p:nvPicPr>
        <p:blipFill>
          <a:blip r:embed="rId4"/>
          <a:stretch>
            <a:fillRect/>
          </a:stretch>
        </p:blipFill>
        <p:spPr>
          <a:xfrm>
            <a:off x="5357243" y="159923"/>
            <a:ext cx="6647424" cy="3403727"/>
          </a:xfrm>
          <a:prstGeom prst="rect">
            <a:avLst/>
          </a:prstGeom>
        </p:spPr>
      </p:pic>
    </p:spTree>
    <p:extLst>
      <p:ext uri="{BB962C8B-B14F-4D97-AF65-F5344CB8AC3E}">
        <p14:creationId xmlns:p14="http://schemas.microsoft.com/office/powerpoint/2010/main" val="318558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bject 3"/>
          <p:cNvSpPr txBox="1">
            <a:spLocks noGrp="1"/>
          </p:cNvSpPr>
          <p:nvPr>
            <p:ph type="title"/>
          </p:nvPr>
        </p:nvSpPr>
        <p:spPr>
          <a:xfrm>
            <a:off x="643467" y="321734"/>
            <a:ext cx="10905066" cy="1135737"/>
          </a:xfrm>
          <a:prstGeom prst="rect">
            <a:avLst/>
          </a:prstGeom>
        </p:spPr>
        <p:txBody>
          <a:bodyPr vert="horz" lIns="0" tIns="13335" rIns="0" bIns="0" rtlCol="0">
            <a:normAutofit/>
          </a:bodyPr>
          <a:lstStyle/>
          <a:p>
            <a:pPr marL="12700">
              <a:spcBef>
                <a:spcPts val="105"/>
              </a:spcBef>
            </a:pPr>
            <a:r>
              <a:rPr lang="en-GB" sz="3100" b="1" spc="-5" dirty="0">
                <a:solidFill>
                  <a:srgbClr val="FF0000"/>
                </a:solidFill>
                <a:latin typeface="Verdana"/>
                <a:cs typeface="Verdana"/>
              </a:rPr>
              <a:t>Danger of exploding </a:t>
            </a:r>
            <a:r>
              <a:rPr kumimoji="0" lang="en-GB" sz="3100" b="1" i="0" u="none" strike="noStrike" kern="1200" cap="none" spc="-5" normalizeH="0" baseline="0" noProof="0" dirty="0">
                <a:ln>
                  <a:noFill/>
                </a:ln>
                <a:solidFill>
                  <a:srgbClr val="FF0000"/>
                </a:solidFill>
                <a:effectLst/>
                <a:uLnTx/>
                <a:uFillTx/>
                <a:latin typeface="Verdana"/>
                <a:ea typeface="+mj-ea"/>
                <a:cs typeface="Verdana"/>
              </a:rPr>
              <a:t>poverty:</a:t>
            </a:r>
            <a:r>
              <a:rPr kumimoji="0" lang="en-GB" sz="3100" b="1" i="0" u="none" strike="noStrike" kern="1200" cap="none" spc="-5" normalizeH="0" baseline="0" noProof="0" dirty="0">
                <a:ln>
                  <a:noFill/>
                </a:ln>
                <a:effectLst/>
                <a:uLnTx/>
                <a:uFillTx/>
                <a:latin typeface="Verdana"/>
                <a:ea typeface="+mj-ea"/>
                <a:cs typeface="Verdana"/>
              </a:rPr>
              <a:t> Record fall in value of statutory minimum wages </a:t>
            </a:r>
            <a:endParaRPr lang="en-GB" sz="3100" dirty="0">
              <a:latin typeface="Verdana"/>
              <a:cs typeface="Verdana"/>
            </a:endParaRPr>
          </a:p>
        </p:txBody>
      </p:sp>
      <p:sp>
        <p:nvSpPr>
          <p:cNvPr id="5" name="object 5"/>
          <p:cNvSpPr txBox="1">
            <a:spLocks noGrp="1"/>
          </p:cNvSpPr>
          <p:nvPr>
            <p:ph type="body" idx="1"/>
          </p:nvPr>
        </p:nvSpPr>
        <p:spPr>
          <a:xfrm>
            <a:off x="1014060" y="1779204"/>
            <a:ext cx="4008384" cy="4393982"/>
          </a:xfrm>
          <a:prstGeom prst="rect">
            <a:avLst/>
          </a:prstGeom>
        </p:spPr>
        <p:txBody>
          <a:bodyPr vert="horz" lIns="0" tIns="2540" rIns="0" bIns="0" rtlCol="0">
            <a:normAutofit/>
          </a:bodyPr>
          <a:lstStyle/>
          <a:p>
            <a:r>
              <a:rPr lang="en-GB" sz="1800" b="1" dirty="0">
                <a:solidFill>
                  <a:srgbClr val="FF0000"/>
                </a:solidFill>
                <a:latin typeface="Calibri" panose="020F0502020204030204" pitchFamily="34" charset="0"/>
                <a:ea typeface="Calibri" panose="020F0502020204030204" pitchFamily="34" charset="0"/>
              </a:rPr>
              <a:t>B</a:t>
            </a:r>
            <a:r>
              <a:rPr kumimoji="0" lang="en-GB" sz="18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mn-cs"/>
              </a:rPr>
              <a:t>iggest</a:t>
            </a:r>
            <a:r>
              <a:rPr kumimoji="0" lang="en-GB"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 fall in real minimum wages this century: </a:t>
            </a:r>
            <a:r>
              <a:rPr lang="en-GB" sz="1800" b="1" dirty="0">
                <a:effectLst/>
                <a:latin typeface="Calibri" panose="020F0502020204030204" pitchFamily="34" charset="0"/>
                <a:ea typeface="Calibri" panose="020F0502020204030204" pitchFamily="34" charset="0"/>
              </a:rPr>
              <a:t>Europe’s lowest paid workers have seen the value of their wages fall by up to 19% this year. (</a:t>
            </a:r>
            <a:r>
              <a:rPr lang="en-GB" sz="1800" b="1" dirty="0">
                <a:solidFill>
                  <a:srgbClr val="FF0000"/>
                </a:solidFill>
                <a:effectLst/>
                <a:latin typeface="Calibri" panose="020F0502020204030204" pitchFamily="34" charset="0"/>
                <a:ea typeface="Calibri" panose="020F0502020204030204" pitchFamily="34" charset="0"/>
              </a:rPr>
              <a:t>Because inflation is much higher than MW increases resulting in a wage cut!)</a:t>
            </a:r>
          </a:p>
          <a:p>
            <a:r>
              <a:rPr lang="en-GB" sz="1800" b="1" dirty="0">
                <a:latin typeface="Calibri" panose="020F0502020204030204" pitchFamily="34" charset="0"/>
                <a:ea typeface="Calibri" panose="020F0502020204030204" pitchFamily="34" charset="0"/>
              </a:rPr>
              <a:t>O</a:t>
            </a:r>
            <a:r>
              <a:rPr lang="en-GB" sz="1800" b="1" dirty="0">
                <a:effectLst/>
                <a:latin typeface="Calibri" panose="020F0502020204030204" pitchFamily="34" charset="0"/>
                <a:ea typeface="Calibri" panose="020F0502020204030204" pitchFamily="34" charset="0"/>
              </a:rPr>
              <a:t>nly the second time since 2000 that growth in real minimum wages has fallen below zero </a:t>
            </a:r>
            <a:r>
              <a:rPr lang="en-GB" sz="1800" dirty="0">
                <a:effectLst/>
                <a:latin typeface="Calibri" panose="020F0502020204030204" pitchFamily="34" charset="0"/>
                <a:ea typeface="Calibri" panose="020F0502020204030204" pitchFamily="34" charset="0"/>
              </a:rPr>
              <a:t>and this cut is much higher </a:t>
            </a:r>
            <a:r>
              <a:rPr lang="en-GB" sz="1800" dirty="0">
                <a:solidFill>
                  <a:srgbClr val="FF0000"/>
                </a:solidFill>
                <a:effectLst/>
                <a:latin typeface="Calibri" panose="020F0502020204030204" pitchFamily="34" charset="0"/>
                <a:ea typeface="Calibri" panose="020F0502020204030204" pitchFamily="34" charset="0"/>
              </a:rPr>
              <a:t>- </a:t>
            </a:r>
            <a:r>
              <a:rPr lang="en-GB" sz="1800" b="1" dirty="0">
                <a:solidFill>
                  <a:srgbClr val="FF0000"/>
                </a:solidFill>
                <a:effectLst/>
                <a:latin typeface="Calibri" panose="020F0502020204030204" pitchFamily="34" charset="0"/>
                <a:ea typeface="Calibri" panose="020F0502020204030204" pitchFamily="34" charset="0"/>
              </a:rPr>
              <a:t>at the height of austerity in 2012, real minimum wages growth was -0,7% (the average today is -5%). </a:t>
            </a:r>
            <a:endParaRPr lang="en-BE" sz="1800" b="1" dirty="0">
              <a:solidFill>
                <a:srgbClr val="FF0000"/>
              </a:solidFill>
              <a:effectLst/>
              <a:latin typeface="Calibri" panose="020F0502020204030204" pitchFamily="34" charset="0"/>
              <a:ea typeface="Calibri" panose="020F0502020204030204" pitchFamily="34" charset="0"/>
            </a:endParaRPr>
          </a:p>
          <a:p>
            <a:r>
              <a:rPr lang="en-GB" sz="1800" b="1" dirty="0">
                <a:solidFill>
                  <a:srgbClr val="FF0000"/>
                </a:solidFill>
                <a:effectLst/>
                <a:latin typeface="Calibri" panose="020F0502020204030204" pitchFamily="34" charset="0"/>
                <a:ea typeface="Calibri" panose="020F0502020204030204" pitchFamily="34" charset="0"/>
              </a:rPr>
              <a:t>Real statutory minimum wages have fallen most dramatically since last summer in Latvia (-19%), Czechia and Estonia (-10%), and Slovakia (-8%).  </a:t>
            </a:r>
            <a:endParaRPr lang="en-BE" sz="1800" b="1" dirty="0">
              <a:solidFill>
                <a:srgbClr val="FF0000"/>
              </a:solidFill>
              <a:effectLst/>
              <a:latin typeface="Calibri" panose="020F0502020204030204" pitchFamily="34" charset="0"/>
              <a:ea typeface="Calibri" panose="020F0502020204030204" pitchFamily="34" charset="0"/>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Chart, waterfall chart&#10;&#10;Description automatically generated">
            <a:extLst>
              <a:ext uri="{FF2B5EF4-FFF2-40B4-BE49-F238E27FC236}">
                <a16:creationId xmlns:a16="http://schemas.microsoft.com/office/drawing/2014/main" id="{37C509F9-D0E0-8BBC-9EF5-E18FD7EB8650}"/>
              </a:ext>
            </a:extLst>
          </p:cNvPr>
          <p:cNvPicPr>
            <a:picLocks noChangeAspect="1"/>
          </p:cNvPicPr>
          <p:nvPr/>
        </p:nvPicPr>
        <p:blipFill>
          <a:blip r:embed="rId2"/>
          <a:stretch>
            <a:fillRect/>
          </a:stretch>
        </p:blipFill>
        <p:spPr>
          <a:xfrm>
            <a:off x="5053550" y="1779204"/>
            <a:ext cx="6494983" cy="4193610"/>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bject 2"/>
          <p:cNvSpPr/>
          <p:nvPr/>
        </p:nvSpPr>
        <p:spPr>
          <a:xfrm>
            <a:off x="10001250" y="6122511"/>
            <a:ext cx="1651215" cy="36157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03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23068" y="1320975"/>
            <a:ext cx="4269692" cy="1025184"/>
          </a:xfrm>
          <a:prstGeom prst="rect">
            <a:avLst/>
          </a:prstGeom>
        </p:spPr>
        <p:txBody>
          <a:bodyPr vert="horz" lIns="0" tIns="13335" rIns="0" bIns="0" rtlCol="0">
            <a:normAutofit fontScale="90000"/>
          </a:bodyPr>
          <a:lstStyle/>
          <a:p>
            <a:pPr marL="12700">
              <a:spcBef>
                <a:spcPts val="105"/>
              </a:spcBef>
            </a:pPr>
            <a:r>
              <a:rPr lang="en-GB" sz="3100" b="1" spc="-5" dirty="0">
                <a:solidFill>
                  <a:srgbClr val="FF0000"/>
                </a:solidFill>
                <a:latin typeface="Verdana"/>
                <a:cs typeface="Verdana"/>
              </a:rPr>
              <a:t>Workers need a pay rise and big business can afford it!</a:t>
            </a:r>
            <a:br>
              <a:rPr lang="en-GB" sz="3700" b="1" spc="-5" dirty="0">
                <a:latin typeface="Verdana"/>
                <a:cs typeface="Verdana"/>
              </a:rPr>
            </a:br>
            <a:endParaRPr lang="en-GB" sz="3700" dirty="0">
              <a:latin typeface="Verdana"/>
              <a:cs typeface="Verdana"/>
            </a:endParaRPr>
          </a:p>
        </p:txBody>
      </p:sp>
      <p:sp>
        <p:nvSpPr>
          <p:cNvPr id="5" name="object 5"/>
          <p:cNvSpPr txBox="1">
            <a:spLocks noGrp="1"/>
          </p:cNvSpPr>
          <p:nvPr>
            <p:ph type="body" idx="1"/>
          </p:nvPr>
        </p:nvSpPr>
        <p:spPr>
          <a:xfrm>
            <a:off x="648931" y="2438400"/>
            <a:ext cx="3505494" cy="3785419"/>
          </a:xfrm>
          <a:prstGeom prst="rect">
            <a:avLst/>
          </a:prstGeom>
        </p:spPr>
        <p:txBody>
          <a:bodyPr vert="horz" lIns="0" tIns="2540" rIns="0" bIns="0" rtlCol="0">
            <a:normAutofit/>
          </a:bodyPr>
          <a:lstStyle/>
          <a:p>
            <a:pPr marL="0" indent="0">
              <a:spcBef>
                <a:spcPts val="600"/>
              </a:spcBef>
              <a:spcAft>
                <a:spcPts val="600"/>
              </a:spcAft>
              <a:buNone/>
            </a:pPr>
            <a:endParaRPr lang="en-US" sz="2000" dirty="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kumimoji="0" lang="nl-BE" sz="2000" b="0" i="0" u="none" strike="noStrike" kern="1200" cap="none" spc="0" normalizeH="0" baseline="0" noProof="0" dirty="0">
              <a:ln>
                <a:noFill/>
              </a:ln>
              <a:effectLst/>
              <a:uLnTx/>
              <a:uFillTx/>
              <a:latin typeface="Calibri"/>
              <a:ea typeface="+mn-ea"/>
              <a:cs typeface="Calibri"/>
            </a:endParaRPr>
          </a:p>
        </p:txBody>
      </p:sp>
      <p:sp>
        <p:nvSpPr>
          <p:cNvPr id="2" name="object 2"/>
          <p:cNvSpPr/>
          <p:nvPr/>
        </p:nvSpPr>
        <p:spPr>
          <a:xfrm>
            <a:off x="111688" y="119666"/>
            <a:ext cx="1651215" cy="36157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2E97CFA-419E-E4A7-412C-35709BA08962}"/>
              </a:ext>
            </a:extLst>
          </p:cNvPr>
          <p:cNvPicPr>
            <a:picLocks noChangeAspect="1"/>
          </p:cNvPicPr>
          <p:nvPr/>
        </p:nvPicPr>
        <p:blipFill>
          <a:blip r:embed="rId3"/>
          <a:stretch>
            <a:fillRect/>
          </a:stretch>
        </p:blipFill>
        <p:spPr>
          <a:xfrm>
            <a:off x="5177090" y="74559"/>
            <a:ext cx="6750309" cy="3843570"/>
          </a:xfrm>
          <a:prstGeom prst="rect">
            <a:avLst/>
          </a:prstGeom>
        </p:spPr>
      </p:pic>
      <p:pic>
        <p:nvPicPr>
          <p:cNvPr id="9" name="Picture 8">
            <a:extLst>
              <a:ext uri="{FF2B5EF4-FFF2-40B4-BE49-F238E27FC236}">
                <a16:creationId xmlns:a16="http://schemas.microsoft.com/office/drawing/2014/main" id="{9942F410-9307-A35C-6157-0369D2AEC6B2}"/>
              </a:ext>
            </a:extLst>
          </p:cNvPr>
          <p:cNvPicPr>
            <a:picLocks noChangeAspect="1"/>
          </p:cNvPicPr>
          <p:nvPr/>
        </p:nvPicPr>
        <p:blipFill>
          <a:blip r:embed="rId4"/>
          <a:stretch>
            <a:fillRect/>
          </a:stretch>
        </p:blipFill>
        <p:spPr>
          <a:xfrm>
            <a:off x="264601" y="3113871"/>
            <a:ext cx="4786626" cy="3282258"/>
          </a:xfrm>
          <a:prstGeom prst="rect">
            <a:avLst/>
          </a:prstGeom>
        </p:spPr>
      </p:pic>
      <p:sp>
        <p:nvSpPr>
          <p:cNvPr id="11" name="Rectangle: Rounded Corners 10">
            <a:extLst>
              <a:ext uri="{FF2B5EF4-FFF2-40B4-BE49-F238E27FC236}">
                <a16:creationId xmlns:a16="http://schemas.microsoft.com/office/drawing/2014/main" id="{B2FD0FF8-4FF6-BEDE-B7A5-EC9A4767E0C1}"/>
              </a:ext>
            </a:extLst>
          </p:cNvPr>
          <p:cNvSpPr/>
          <p:nvPr/>
        </p:nvSpPr>
        <p:spPr>
          <a:xfrm>
            <a:off x="5544160" y="3989453"/>
            <a:ext cx="5998909" cy="247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Record profits in some sectors: energy, steel, pharmaceutical, automotive…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Real wages are shrinking, while dividend pay-outs are growing faster than inflation. Dividend pay-outs were 15.5% higher in the second quarter of this year than in the same quarter of the pre-pandemic year of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European and UK firms were key drivers of Q2 dividend growth globally. European firms have increased their pay-out to shareholders by 28.7% in euro terms compared to last year. </a:t>
            </a:r>
          </a:p>
          <a:p>
            <a:pPr marR="0" lvl="0" algn="l" defTabSz="914400" rtl="0" eaLnBrk="1" fontAlgn="auto" latinLnBrk="0" hangingPunct="1">
              <a:lnSpc>
                <a:spcPct val="100000"/>
              </a:lnSpc>
              <a:spcBef>
                <a:spcPts val="0"/>
              </a:spcBef>
              <a:spcAft>
                <a:spcPts val="0"/>
              </a:spcAft>
              <a:buClrTx/>
              <a:buSzTx/>
              <a:tabLst/>
              <a:defRPr/>
            </a:pP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03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7622" y="985607"/>
            <a:ext cx="4269692" cy="4886785"/>
          </a:xfrm>
          <a:prstGeom prst="rect">
            <a:avLst/>
          </a:prstGeom>
        </p:spPr>
        <p:txBody>
          <a:bodyPr vert="horz" lIns="0" tIns="13335" rIns="0" bIns="0" rtlCol="0">
            <a:normAutofit fontScale="90000"/>
          </a:bodyPr>
          <a:lstStyle/>
          <a:p>
            <a:pPr marL="12700">
              <a:spcBef>
                <a:spcPts val="105"/>
              </a:spcBef>
            </a:pPr>
            <a:r>
              <a:rPr lang="en-GB" sz="3100" b="1" spc="-5" dirty="0">
                <a:solidFill>
                  <a:srgbClr val="FF0000"/>
                </a:solidFill>
                <a:latin typeface="Verdana"/>
                <a:cs typeface="Verdana"/>
              </a:rPr>
              <a:t>Profits are not going into investments, but in shareholders pockets!</a:t>
            </a:r>
            <a:br>
              <a:rPr lang="en-GB" sz="3100" b="1" spc="-5" dirty="0">
                <a:solidFill>
                  <a:srgbClr val="FF0000"/>
                </a:solidFill>
                <a:latin typeface="Verdana"/>
                <a:cs typeface="Verdana"/>
              </a:rPr>
            </a:br>
            <a:br>
              <a:rPr lang="en-GB" sz="3100" b="1" spc="-5" dirty="0">
                <a:solidFill>
                  <a:srgbClr val="FF0000"/>
                </a:solidFill>
                <a:latin typeface="Verdana"/>
                <a:cs typeface="Verdana"/>
              </a:rPr>
            </a:br>
            <a:r>
              <a:rPr lang="en-GB" sz="3100" b="1" spc="-5" dirty="0">
                <a:latin typeface="Verdana"/>
                <a:cs typeface="Verdana"/>
              </a:rPr>
              <a:t>Need urgent redistribution though </a:t>
            </a:r>
            <a:r>
              <a:rPr lang="en-GB" sz="3100" b="1" spc="-5" dirty="0">
                <a:solidFill>
                  <a:schemeClr val="accent1"/>
                </a:solidFill>
                <a:latin typeface="Verdana"/>
                <a:cs typeface="Verdana"/>
              </a:rPr>
              <a:t>fair taxation, sectoral collective bargaining and pay rise</a:t>
            </a:r>
            <a:r>
              <a:rPr lang="en-GB" sz="3100" b="1" spc="-5" dirty="0">
                <a:latin typeface="Verdana"/>
                <a:cs typeface="Verdana"/>
              </a:rPr>
              <a:t>!</a:t>
            </a:r>
            <a:endParaRPr lang="en-GB" sz="3700" dirty="0">
              <a:latin typeface="Verdana"/>
              <a:cs typeface="Verdana"/>
            </a:endParaRPr>
          </a:p>
        </p:txBody>
      </p:sp>
      <p:sp>
        <p:nvSpPr>
          <p:cNvPr id="2" name="object 2"/>
          <p:cNvSpPr/>
          <p:nvPr/>
        </p:nvSpPr>
        <p:spPr>
          <a:xfrm>
            <a:off x="111688" y="119667"/>
            <a:ext cx="1818712" cy="36157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25B00BA3-F59A-7771-0179-DEDAA9B547E5}"/>
              </a:ext>
            </a:extLst>
          </p:cNvPr>
          <p:cNvPicPr>
            <a:picLocks noChangeAspect="1"/>
          </p:cNvPicPr>
          <p:nvPr/>
        </p:nvPicPr>
        <p:blipFill>
          <a:blip r:embed="rId3"/>
          <a:stretch>
            <a:fillRect/>
          </a:stretch>
        </p:blipFill>
        <p:spPr>
          <a:xfrm>
            <a:off x="4864574" y="1303026"/>
            <a:ext cx="7069804" cy="4251947"/>
          </a:xfrm>
          <a:prstGeom prst="rect">
            <a:avLst/>
          </a:prstGeom>
        </p:spPr>
      </p:pic>
    </p:spTree>
    <p:extLst>
      <p:ext uri="{BB962C8B-B14F-4D97-AF65-F5344CB8AC3E}">
        <p14:creationId xmlns:p14="http://schemas.microsoft.com/office/powerpoint/2010/main" val="101632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9788" y="195774"/>
            <a:ext cx="11534212" cy="1025184"/>
          </a:xfrm>
          <a:prstGeom prst="rect">
            <a:avLst/>
          </a:prstGeom>
        </p:spPr>
        <p:txBody>
          <a:bodyPr vert="horz" lIns="0" tIns="13335" rIns="0" bIns="0" rtlCol="0">
            <a:noAutofit/>
          </a:bodyPr>
          <a:lstStyle/>
          <a:p>
            <a:pPr marL="12700">
              <a:spcBef>
                <a:spcPts val="105"/>
              </a:spcBef>
            </a:pPr>
            <a:r>
              <a:rPr lang="en-GB" sz="2000" b="1" spc="-5" dirty="0">
                <a:solidFill>
                  <a:srgbClr val="FF0000"/>
                </a:solidFill>
                <a:latin typeface="Verdana"/>
                <a:cs typeface="Verdana"/>
              </a:rPr>
              <a:t>Crisis of redistribution:</a:t>
            </a:r>
            <a:br>
              <a:rPr lang="en-GB" sz="2000" b="1" spc="-5" dirty="0">
                <a:solidFill>
                  <a:srgbClr val="FF0000"/>
                </a:solidFill>
                <a:latin typeface="Verdana"/>
                <a:cs typeface="Verdana"/>
              </a:rPr>
            </a:br>
            <a:r>
              <a:rPr lang="en-GB" sz="2000" b="1" spc="-5" dirty="0">
                <a:solidFill>
                  <a:srgbClr val="FF0000"/>
                </a:solidFill>
                <a:latin typeface="Verdana"/>
                <a:cs typeface="Verdana"/>
              </a:rPr>
              <a:t>Explosion of inequality continues! </a:t>
            </a:r>
            <a:br>
              <a:rPr lang="en-GB" sz="2000" b="1" spc="-5" dirty="0">
                <a:solidFill>
                  <a:srgbClr val="FF0000"/>
                </a:solidFill>
                <a:latin typeface="Verdana"/>
                <a:cs typeface="Verdana"/>
              </a:rPr>
            </a:br>
            <a:r>
              <a:rPr lang="en-GB" sz="2000" b="1" spc="-5" dirty="0">
                <a:solidFill>
                  <a:schemeClr val="accent1"/>
                </a:solidFill>
                <a:latin typeface="Verdana"/>
                <a:cs typeface="Verdana"/>
              </a:rPr>
              <a:t>Need fairer taxation and sectoral collective bargaining for fairer redistribution!</a:t>
            </a:r>
            <a:br>
              <a:rPr lang="en-GB" sz="3200" b="1" spc="-5" dirty="0">
                <a:latin typeface="Verdana"/>
                <a:cs typeface="Verdana"/>
              </a:rPr>
            </a:br>
            <a:endParaRPr lang="en-GB" sz="3200" dirty="0">
              <a:latin typeface="Verdana"/>
              <a:cs typeface="Verdana"/>
            </a:endParaRPr>
          </a:p>
        </p:txBody>
      </p:sp>
      <p:sp>
        <p:nvSpPr>
          <p:cNvPr id="5" name="object 5"/>
          <p:cNvSpPr txBox="1">
            <a:spLocks noGrp="1"/>
          </p:cNvSpPr>
          <p:nvPr>
            <p:ph type="body" idx="1"/>
          </p:nvPr>
        </p:nvSpPr>
        <p:spPr>
          <a:xfrm>
            <a:off x="648931" y="2438400"/>
            <a:ext cx="3505494" cy="3785419"/>
          </a:xfrm>
          <a:prstGeom prst="rect">
            <a:avLst/>
          </a:prstGeom>
        </p:spPr>
        <p:txBody>
          <a:bodyPr vert="horz" lIns="0" tIns="2540" rIns="0" bIns="0" rtlCol="0">
            <a:normAutofit/>
          </a:bodyPr>
          <a:lstStyle/>
          <a:p>
            <a:pPr marL="0" indent="0">
              <a:spcBef>
                <a:spcPts val="600"/>
              </a:spcBef>
              <a:spcAft>
                <a:spcPts val="600"/>
              </a:spcAft>
              <a:buNone/>
            </a:pPr>
            <a:endParaRPr lang="en-US" sz="2000" dirty="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kumimoji="0" lang="nl-BE" sz="2000" b="0" i="0" u="none" strike="noStrike" kern="1200" cap="none" spc="0" normalizeH="0" baseline="0" noProof="0" dirty="0">
              <a:ln>
                <a:noFill/>
              </a:ln>
              <a:effectLst/>
              <a:uLnTx/>
              <a:uFillTx/>
              <a:latin typeface="Calibri"/>
              <a:ea typeface="+mn-ea"/>
              <a:cs typeface="Calibri"/>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B2FD0FF8-4FF6-BEDE-B7A5-EC9A4767E0C1}"/>
              </a:ext>
            </a:extLst>
          </p:cNvPr>
          <p:cNvSpPr/>
          <p:nvPr/>
        </p:nvSpPr>
        <p:spPr>
          <a:xfrm>
            <a:off x="8928100" y="1220958"/>
            <a:ext cx="3114112" cy="5246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lvl="0" indent="-285750" algn="just">
              <a:lnSpc>
                <a:spcPct val="107000"/>
              </a:lnSpc>
              <a:spcAft>
                <a:spcPts val="80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Global wealth inequality rose during the pandemic.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Number of super-rich individuals swells by a fifth (in 2021, 21% more people worth 100 million dollars, according to Credit Suisse Global); more than 1000 people in Germany only.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uLnTx/>
                <a:uFillTx/>
                <a:latin typeface="Calibri" panose="020F0502020204030204" pitchFamily="34" charset="0"/>
                <a:ea typeface="Calibri" panose="020F0502020204030204" pitchFamily="34" charset="0"/>
                <a:cs typeface="Times New Roman" panose="02020603050405020304" pitchFamily="18" charset="0"/>
              </a:rPr>
              <a:t>Inequality also in anti-crisis measures which risks increasing economic divides in Europe: </a:t>
            </a:r>
            <a:r>
              <a:rPr lang="en-GB" sz="1600" dirty="0">
                <a:effectLst/>
                <a:latin typeface="Calibri" panose="020F0502020204030204" pitchFamily="34" charset="0"/>
                <a:ea typeface="Calibri" panose="020F0502020204030204" pitchFamily="34" charset="0"/>
                <a:cs typeface="Times New Roman" panose="02020603050405020304" pitchFamily="18" charset="0"/>
              </a:rPr>
              <a:t>Countries with more fiscal room for manoeuvre will be able to keep pumping money while those with fiscal constraints won’t </a:t>
            </a:r>
            <a:r>
              <a:rPr lang="en-GB"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Need reform of economic governance</a:t>
            </a:r>
            <a:endParaRPr kumimoji="0" lang="en-BE"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Picture 11" descr="Chart, line chart&#10;&#10;Description automatically generated">
            <a:extLst>
              <a:ext uri="{FF2B5EF4-FFF2-40B4-BE49-F238E27FC236}">
                <a16:creationId xmlns:a16="http://schemas.microsoft.com/office/drawing/2014/main" id="{CF246117-2C15-371A-39E4-51F5F41F4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049"/>
            <a:ext cx="8680496" cy="5829300"/>
          </a:xfrm>
          <a:prstGeom prst="rect">
            <a:avLst/>
          </a:prstGeom>
        </p:spPr>
      </p:pic>
    </p:spTree>
    <p:extLst>
      <p:ext uri="{BB962C8B-B14F-4D97-AF65-F5344CB8AC3E}">
        <p14:creationId xmlns:p14="http://schemas.microsoft.com/office/powerpoint/2010/main" val="292247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9789" y="295709"/>
            <a:ext cx="11534212" cy="1025184"/>
          </a:xfrm>
          <a:prstGeom prst="rect">
            <a:avLst/>
          </a:prstGeom>
        </p:spPr>
        <p:txBody>
          <a:bodyPr vert="horz" lIns="0" tIns="13335" rIns="0" bIns="0" rtlCol="0">
            <a:noAutofit/>
          </a:bodyPr>
          <a:lstStyle/>
          <a:p>
            <a:pPr marL="12700">
              <a:spcBef>
                <a:spcPts val="105"/>
              </a:spcBef>
            </a:pPr>
            <a:r>
              <a:rPr lang="en-GB" sz="1800" b="1" spc="-5" dirty="0">
                <a:solidFill>
                  <a:srgbClr val="FF0000"/>
                </a:solidFill>
                <a:latin typeface="Verdana"/>
                <a:cs typeface="Verdana"/>
              </a:rPr>
              <a:t>Danger of social unrest and the rise of far-right parties!</a:t>
            </a:r>
            <a:br>
              <a:rPr lang="en-GB" sz="1800" b="1" spc="-5" dirty="0">
                <a:solidFill>
                  <a:srgbClr val="FF0000"/>
                </a:solidFill>
                <a:latin typeface="Verdana"/>
                <a:cs typeface="Verdana"/>
              </a:rPr>
            </a:br>
            <a:r>
              <a:rPr lang="en-GB" sz="1800" b="1" spc="-5" dirty="0">
                <a:solidFill>
                  <a:schemeClr val="accent1"/>
                </a:solidFill>
                <a:latin typeface="Verdana"/>
                <a:cs typeface="Verdana"/>
              </a:rPr>
              <a:t>Low and middle income earners are squeezed. Inequality is felt and reacted to during elections </a:t>
            </a:r>
            <a:r>
              <a:rPr lang="en-GB" sz="1800" b="1" spc="-5" dirty="0">
                <a:solidFill>
                  <a:srgbClr val="FF0000"/>
                </a:solidFill>
                <a:latin typeface="Verdana"/>
                <a:cs typeface="Verdana"/>
              </a:rPr>
              <a:t>(voters are attracted to easy answers of far right). We must not leave them the stage! We must mobilise ‘Together. In Action. For Higher Wages’!</a:t>
            </a:r>
            <a:br>
              <a:rPr lang="en-GB" sz="2800" b="1" spc="-5" dirty="0">
                <a:latin typeface="Verdana"/>
                <a:cs typeface="Verdana"/>
              </a:rPr>
            </a:br>
            <a:endParaRPr lang="en-GB" sz="2800" dirty="0">
              <a:latin typeface="Verdana"/>
              <a:cs typeface="Verdana"/>
            </a:endParaRPr>
          </a:p>
        </p:txBody>
      </p:sp>
      <p:sp>
        <p:nvSpPr>
          <p:cNvPr id="5" name="object 5"/>
          <p:cNvSpPr txBox="1">
            <a:spLocks noGrp="1"/>
          </p:cNvSpPr>
          <p:nvPr>
            <p:ph type="body" idx="1"/>
          </p:nvPr>
        </p:nvSpPr>
        <p:spPr>
          <a:xfrm>
            <a:off x="648931" y="2438400"/>
            <a:ext cx="3505494" cy="3785419"/>
          </a:xfrm>
          <a:prstGeom prst="rect">
            <a:avLst/>
          </a:prstGeom>
        </p:spPr>
        <p:txBody>
          <a:bodyPr vert="horz" lIns="0" tIns="2540" rIns="0" bIns="0" rtlCol="0">
            <a:normAutofit/>
          </a:bodyPr>
          <a:lstStyle/>
          <a:p>
            <a:pPr marL="0" indent="0">
              <a:spcBef>
                <a:spcPts val="600"/>
              </a:spcBef>
              <a:spcAft>
                <a:spcPts val="600"/>
              </a:spcAft>
              <a:buNone/>
            </a:pPr>
            <a:endParaRPr lang="en-US" sz="2000" dirty="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kumimoji="0" lang="nl-BE" sz="2000" b="0" i="0" u="none" strike="noStrike" kern="1200" cap="none" spc="0" normalizeH="0" baseline="0" noProof="0" dirty="0">
              <a:ln>
                <a:noFill/>
              </a:ln>
              <a:effectLst/>
              <a:uLnTx/>
              <a:uFillTx/>
              <a:latin typeface="Calibri"/>
              <a:ea typeface="+mn-ea"/>
              <a:cs typeface="Calibri"/>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B2FD0FF8-4FF6-BEDE-B7A5-EC9A4767E0C1}"/>
              </a:ext>
            </a:extLst>
          </p:cNvPr>
          <p:cNvSpPr/>
          <p:nvPr/>
        </p:nvSpPr>
        <p:spPr>
          <a:xfrm>
            <a:off x="6380268" y="1244786"/>
            <a:ext cx="2964323" cy="5246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7000"/>
              </a:lnSpc>
              <a:spcBef>
                <a:spcPts val="0"/>
              </a:spcBef>
              <a:spcAft>
                <a:spcPts val="800"/>
              </a:spcAft>
              <a:buClrTx/>
              <a:buSzTx/>
              <a:tabLst/>
              <a:defRPr/>
            </a:pPr>
            <a:r>
              <a:rPr lang="en-GB" sz="1600" dirty="0">
                <a:solidFill>
                  <a:srgbClr val="FFFFFF"/>
                </a:solidFill>
                <a:latin typeface="Calibri" panose="020F0502020204030204"/>
              </a:rPr>
              <a:t>September 2022</a:t>
            </a: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 YouGov poll: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majorities across Europe worried about social unrest caused by the cost-of-living crisis, (57</a:t>
            </a:r>
            <a:r>
              <a:rPr lang="en-GB" dirty="0">
                <a:solidFill>
                  <a:srgbClr val="FFFFFF"/>
                </a:solidFill>
                <a:latin typeface="Calibri" panose="020F0502020204030204"/>
              </a:rPr>
              <a:t>%</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in UK, 75% in Poland).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In France and Poland, only 1 in 20 are coping with rising prices.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dirty="0">
                <a:solidFill>
                  <a:srgbClr val="FFFFFF"/>
                </a:solidFill>
                <a:latin typeface="Calibri" panose="020F0502020204030204"/>
              </a:rPr>
              <a:t>1</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in 5 in the UK, France and Poland are using savings to pay their bills and 1 in 10 are skipping meals. </a:t>
            </a:r>
          </a:p>
        </p:txBody>
      </p:sp>
      <p:pic>
        <p:nvPicPr>
          <p:cNvPr id="8" name="Picture 7" descr="Map&#10;&#10;Description automatically generated">
            <a:extLst>
              <a:ext uri="{FF2B5EF4-FFF2-40B4-BE49-F238E27FC236}">
                <a16:creationId xmlns:a16="http://schemas.microsoft.com/office/drawing/2014/main" id="{8BC5439E-BD63-7F09-FD1B-FEB61F64C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89" y="1130452"/>
            <a:ext cx="6080690" cy="5628428"/>
          </a:xfrm>
          <a:prstGeom prst="rect">
            <a:avLst/>
          </a:prstGeom>
        </p:spPr>
      </p:pic>
      <p:pic>
        <p:nvPicPr>
          <p:cNvPr id="9" name="Picture 8">
            <a:extLst>
              <a:ext uri="{FF2B5EF4-FFF2-40B4-BE49-F238E27FC236}">
                <a16:creationId xmlns:a16="http://schemas.microsoft.com/office/drawing/2014/main" id="{EB7C43C1-0BAF-F7AF-8982-E3884F10F230}"/>
              </a:ext>
            </a:extLst>
          </p:cNvPr>
          <p:cNvPicPr>
            <a:picLocks noChangeAspect="1"/>
          </p:cNvPicPr>
          <p:nvPr/>
        </p:nvPicPr>
        <p:blipFill>
          <a:blip r:embed="rId3"/>
          <a:stretch>
            <a:fillRect/>
          </a:stretch>
        </p:blipFill>
        <p:spPr>
          <a:xfrm>
            <a:off x="9184928" y="1830613"/>
            <a:ext cx="2857283" cy="4201887"/>
          </a:xfrm>
          <a:prstGeom prst="rect">
            <a:avLst/>
          </a:prstGeom>
        </p:spPr>
      </p:pic>
    </p:spTree>
    <p:extLst>
      <p:ext uri="{BB962C8B-B14F-4D97-AF65-F5344CB8AC3E}">
        <p14:creationId xmlns:p14="http://schemas.microsoft.com/office/powerpoint/2010/main" val="1512544178"/>
      </p:ext>
    </p:extLst>
  </p:cSld>
  <p:clrMapOvr>
    <a:masterClrMapping/>
  </p:clrMapOvr>
</p:sld>
</file>

<file path=ppt/theme/theme1.xml><?xml version="1.0" encoding="utf-8"?>
<a:theme xmlns:a="http://schemas.openxmlformats.org/drawingml/2006/main" name="1_Office Theme">
  <a:themeElements>
    <a:clrScheme name="industriall">
      <a:dk1>
        <a:srgbClr val="000000"/>
      </a:dk1>
      <a:lt1>
        <a:srgbClr val="FFFFFF"/>
      </a:lt1>
      <a:dk2>
        <a:srgbClr val="3D5488"/>
      </a:dk2>
      <a:lt2>
        <a:srgbClr val="E7E6E6"/>
      </a:lt2>
      <a:accent1>
        <a:srgbClr val="244996"/>
      </a:accent1>
      <a:accent2>
        <a:srgbClr val="C83727"/>
      </a:accent2>
      <a:accent3>
        <a:srgbClr val="A5A5A5"/>
      </a:accent3>
      <a:accent4>
        <a:srgbClr val="477EC0"/>
      </a:accent4>
      <a:accent5>
        <a:srgbClr val="AECFF2"/>
      </a:accent5>
      <a:accent6>
        <a:srgbClr val="EAEAEA"/>
      </a:accent6>
      <a:hlink>
        <a:srgbClr val="005392"/>
      </a:hlink>
      <a:folHlink>
        <a:srgbClr val="C0C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557880A7953C45B0816831BB2655CF" ma:contentTypeVersion="7" ma:contentTypeDescription="Create a new document." ma:contentTypeScope="" ma:versionID="682cbd935593fb52eabca0a10a4ce4b9">
  <xsd:schema xmlns:xsd="http://www.w3.org/2001/XMLSchema" xmlns:xs="http://www.w3.org/2001/XMLSchema" xmlns:p="http://schemas.microsoft.com/office/2006/metadata/properties" xmlns:ns3="5cbaa938-7aba-4b0e-a4e2-c7cb02ccde05" xmlns:ns4="c640bc06-f118-4eee-ab73-88e43b6e9434" targetNamespace="http://schemas.microsoft.com/office/2006/metadata/properties" ma:root="true" ma:fieldsID="6f13c426f031c38f5311163161a1e449" ns3:_="" ns4:_="">
    <xsd:import namespace="5cbaa938-7aba-4b0e-a4e2-c7cb02ccde05"/>
    <xsd:import namespace="c640bc06-f118-4eee-ab73-88e43b6e943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aa938-7aba-4b0e-a4e2-c7cb02ccde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40bc06-f118-4eee-ab73-88e43b6e94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90997F-7756-4B9C-8D01-8F941510C04E}">
  <ds:schemaRef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c640bc06-f118-4eee-ab73-88e43b6e9434"/>
    <ds:schemaRef ds:uri="5cbaa938-7aba-4b0e-a4e2-c7cb02ccde05"/>
    <ds:schemaRef ds:uri="http://purl.org/dc/dcmitype/"/>
    <ds:schemaRef ds:uri="http://purl.org/dc/terms/"/>
  </ds:schemaRefs>
</ds:datastoreItem>
</file>

<file path=customXml/itemProps2.xml><?xml version="1.0" encoding="utf-8"?>
<ds:datastoreItem xmlns:ds="http://schemas.openxmlformats.org/officeDocument/2006/customXml" ds:itemID="{4FFA32AA-D37D-4E8D-BF4A-27D1F6789118}">
  <ds:schemaRefs>
    <ds:schemaRef ds:uri="http://schemas.microsoft.com/sharepoint/v3/contenttype/forms"/>
  </ds:schemaRefs>
</ds:datastoreItem>
</file>

<file path=customXml/itemProps3.xml><?xml version="1.0" encoding="utf-8"?>
<ds:datastoreItem xmlns:ds="http://schemas.openxmlformats.org/officeDocument/2006/customXml" ds:itemID="{E8E34F66-7A9B-403D-A020-0A0EAFB673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aa938-7aba-4b0e-a4e2-c7cb02ccde05"/>
    <ds:schemaRef ds:uri="c640bc06-f118-4eee-ab73-88e43b6e9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4553</TotalTime>
  <Words>1218</Words>
  <Application>Microsoft Office PowerPoint</Application>
  <PresentationFormat>Widescreen</PresentationFormat>
  <Paragraphs>84</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Segoe UI</vt:lpstr>
      <vt:lpstr>Symbol</vt:lpstr>
      <vt:lpstr>Verdana</vt:lpstr>
      <vt:lpstr>1_Office Theme</vt:lpstr>
      <vt:lpstr>IndustriAll Europe’s Answer to the Cost-of-Living Crisis   </vt:lpstr>
      <vt:lpstr>Inflation continues to rise  (mainly fueled by energy prices, not wages) </vt:lpstr>
      <vt:lpstr>Wage policy not enough! We need also anti-crisis measures (not austerity)!</vt:lpstr>
      <vt:lpstr>Wages are falling Purchasing power is eroded   In-work poverty is on the rise </vt:lpstr>
      <vt:lpstr>Danger of exploding poverty: Record fall in value of statutory minimum wages </vt:lpstr>
      <vt:lpstr>Workers need a pay rise and big business can afford it! </vt:lpstr>
      <vt:lpstr>Profits are not going into investments, but in shareholders pockets!  Need urgent redistribution though fair taxation, sectoral collective bargaining and pay rise!</vt:lpstr>
      <vt:lpstr>Crisis of redistribution: Explosion of inequality continues!  Need fairer taxation and sectoral collective bargaining for fairer redistribution! </vt:lpstr>
      <vt:lpstr>Danger of social unrest and the rise of far-right parties! Low and middle income earners are squeezed. Inequality is felt and reacted to during elections (voters are attracted to easy answers of far right). We must not leave them the stage! We must mobilise ‘Together. In Action. For Higher Wages’! </vt:lpstr>
      <vt:lpstr>ETUC: 6 Points Plan End the Cost of Living Crisis:  Increase Wages, Tax Profits, Invest for the Future! </vt:lpstr>
      <vt:lpstr>IndustriAll Europe and its members mobilise:  Together. In Action. For Higher Wages </vt:lpstr>
      <vt:lpstr>Growing pressure from South to North and from East to West!   IndustriAll Europe’s affiliates are pushing for bold pay increases!  We are all Together. In Action. For Higher Wages!</vt:lpstr>
      <vt:lpstr>PowerPoint Presentation</vt:lpstr>
      <vt:lpstr>PowerPoint Presentation</vt:lpstr>
      <vt:lpstr>Send us your plans!  How can we support ? #TogetherInAction #Together4HigherWages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Bargaining and Social Policy Select Working Party 18th of January 2022 Online meeting</dc:title>
  <dc:creator>Patricia Velicu</dc:creator>
  <cp:lastModifiedBy>Patricia Velicu</cp:lastModifiedBy>
  <cp:revision>86</cp:revision>
  <dcterms:created xsi:type="dcterms:W3CDTF">2022-01-13T08:31:31Z</dcterms:created>
  <dcterms:modified xsi:type="dcterms:W3CDTF">2022-10-12T09:01:04Z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0x010100F3557880A7953C45B0816831BB2655CF</vt:lpwstr>
  </property>
</Properties>
</file>