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</p:sldMasterIdLst>
  <p:notesMasterIdLst>
    <p:notesMasterId r:id="rId34"/>
  </p:notesMasterIdLst>
  <p:sldIdLst>
    <p:sldId id="696" r:id="rId3"/>
    <p:sldId id="448" r:id="rId4"/>
    <p:sldId id="437" r:id="rId5"/>
    <p:sldId id="275" r:id="rId6"/>
    <p:sldId id="402" r:id="rId7"/>
    <p:sldId id="257" r:id="rId8"/>
    <p:sldId id="692" r:id="rId9"/>
    <p:sldId id="450" r:id="rId10"/>
    <p:sldId id="698" r:id="rId11"/>
    <p:sldId id="699" r:id="rId12"/>
    <p:sldId id="700" r:id="rId13"/>
    <p:sldId id="701" r:id="rId14"/>
    <p:sldId id="705" r:id="rId15"/>
    <p:sldId id="706" r:id="rId16"/>
    <p:sldId id="707" r:id="rId17"/>
    <p:sldId id="708" r:id="rId18"/>
    <p:sldId id="709" r:id="rId19"/>
    <p:sldId id="710" r:id="rId20"/>
    <p:sldId id="443" r:id="rId21"/>
    <p:sldId id="715" r:id="rId22"/>
    <p:sldId id="718" r:id="rId23"/>
    <p:sldId id="716" r:id="rId24"/>
    <p:sldId id="717" r:id="rId25"/>
    <p:sldId id="712" r:id="rId26"/>
    <p:sldId id="713" r:id="rId27"/>
    <p:sldId id="714" r:id="rId28"/>
    <p:sldId id="447" r:id="rId29"/>
    <p:sldId id="431" r:id="rId30"/>
    <p:sldId id="445" r:id="rId31"/>
    <p:sldId id="387" r:id="rId32"/>
    <p:sldId id="44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2F4861-107E-41B4-AB78-B7B939B13616}">
          <p14:sldIdLst>
            <p14:sldId id="696"/>
            <p14:sldId id="448"/>
            <p14:sldId id="437"/>
            <p14:sldId id="275"/>
            <p14:sldId id="402"/>
            <p14:sldId id="257"/>
            <p14:sldId id="692"/>
            <p14:sldId id="450"/>
            <p14:sldId id="698"/>
            <p14:sldId id="699"/>
            <p14:sldId id="700"/>
            <p14:sldId id="701"/>
            <p14:sldId id="705"/>
            <p14:sldId id="706"/>
            <p14:sldId id="707"/>
            <p14:sldId id="708"/>
            <p14:sldId id="709"/>
            <p14:sldId id="710"/>
            <p14:sldId id="443"/>
            <p14:sldId id="715"/>
            <p14:sldId id="718"/>
            <p14:sldId id="716"/>
            <p14:sldId id="717"/>
            <p14:sldId id="712"/>
            <p14:sldId id="713"/>
            <p14:sldId id="714"/>
            <p14:sldId id="447"/>
            <p14:sldId id="431"/>
            <p14:sldId id="445"/>
            <p14:sldId id="387"/>
            <p14:sldId id="4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kael Daudin" initials="MD" lastIdx="9" clrIdx="0">
    <p:extLst>
      <p:ext uri="{19B8F6BF-5375-455C-9EA6-DF929625EA0E}">
        <p15:presenceInfo xmlns:p15="http://schemas.microsoft.com/office/powerpoint/2012/main" userId="50a650de1ce9400f" providerId="Windows Live"/>
      </p:ext>
    </p:extLst>
  </p:cmAuthor>
  <p:cmAuthor id="2" name="Cristina Villegas" initials="CV" lastIdx="1" clrIdx="1">
    <p:extLst>
      <p:ext uri="{19B8F6BF-5375-455C-9EA6-DF929625EA0E}">
        <p15:presenceInfo xmlns:p15="http://schemas.microsoft.com/office/powerpoint/2012/main" userId="S::cvillegas@pactworld.org::e1851c80-00c7-4707-8d03-8515c46570e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5F"/>
    <a:srgbClr val="564F4A"/>
    <a:srgbClr val="798D3B"/>
    <a:srgbClr val="D9A728"/>
    <a:srgbClr val="A1B741"/>
    <a:srgbClr val="0E95B6"/>
    <a:srgbClr val="CC7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427" autoAdjust="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mcfarlane\Desktop\Global%20estimates%20scrapbo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mcfarlane\Desktop\Global%20estimates%20scrapboo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mcfarlane\Desktop\Global%20estimates%20scrapbook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mcfarlane\Desktop\Global%20estimates%20scrapbook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91-4D72-9225-D4283F86E68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91-4D72-9225-D4283F86E680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91-4D72-9225-D4283F86E680}"/>
              </c:ext>
            </c:extLst>
          </c:dPt>
          <c:dLbls>
            <c:dLbl>
              <c:idx val="1"/>
              <c:layout>
                <c:manualLayout>
                  <c:x val="-2.0065046879169351E-2"/>
                  <c:y val="0.238732569981706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091-4D72-9225-D4283F86E68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4137055416133751"/>
                  <c:y val="0.1664452002078714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091-4D72-9225-D4283F86E68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Sheet2!$B$3:$B$5</c:f>
              <c:strCache>
                <c:ptCount val="3"/>
                <c:pt idx="0">
                  <c:v>Tin</c:v>
                </c:pt>
                <c:pt idx="1">
                  <c:v>Tantalum</c:v>
                </c:pt>
                <c:pt idx="2">
                  <c:v>Tungsten</c:v>
                </c:pt>
              </c:strCache>
            </c:strRef>
          </c:cat>
          <c:val>
            <c:numRef>
              <c:f>Sheet2!$E$3:$E$5</c:f>
              <c:numCache>
                <c:formatCode>_-[$$-409]* #,##0_ ;_-[$$-409]* \-#,##0\ ;_-[$$-409]* "-"??_ ;_-@_ </c:formatCode>
                <c:ptCount val="3"/>
                <c:pt idx="0">
                  <c:v>2200</c:v>
                </c:pt>
                <c:pt idx="1">
                  <c:v>40</c:v>
                </c:pt>
                <c:pt idx="2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091-4D72-9225-D4283F86E68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838012160671395E-3"/>
          <c:y val="3.2942689859625285E-2"/>
          <c:w val="0.9685566957437648"/>
          <c:h val="0.90594620794018543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5E-4377-9A19-97844C75288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5E-4377-9A19-97844C752884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A5E-4377-9A19-97844C752884}"/>
              </c:ext>
            </c:extLst>
          </c:dPt>
          <c:dPt>
            <c:idx val="3"/>
            <c:bubble3D val="0"/>
            <c:spPr>
              <a:solidFill>
                <a:srgbClr val="FF339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5E-4377-9A19-97844C75288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5E-4377-9A19-97844C752884}"/>
              </c:ext>
            </c:extLst>
          </c:dPt>
          <c:dPt>
            <c:idx val="5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5E-4377-9A19-97844C75288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A5E-4377-9A19-97844C752884}"/>
              </c:ext>
            </c:extLst>
          </c:dPt>
          <c:dLbls>
            <c:dLbl>
              <c:idx val="0"/>
              <c:layout>
                <c:manualLayout>
                  <c:x val="-1.3696170436622089E-3"/>
                  <c:y val="-1.9044616645579444E-2"/>
                </c:manualLayout>
              </c:layout>
              <c:tx>
                <c:rich>
                  <a:bodyPr/>
                  <a:lstStyle/>
                  <a:p>
                    <a:fld id="{954784A7-667B-46EE-A914-25A6FB416077}" type="CATEGORYNAME">
                      <a:rPr lang="en-US" smtClean="0"/>
                      <a:pPr/>
                      <a:t>[NOM DE CATÉGORIE]</a:t>
                    </a:fld>
                    <a:r>
                      <a:rPr lang="en-US"/>
                      <a:t>s</a:t>
                    </a:r>
                    <a:r>
                      <a:rPr lang="en-US" baseline="0"/>
                      <a:t>, </a:t>
                    </a:r>
                    <a:fld id="{D5E08F94-7C73-4B37-87E6-DE5520F5BF46}" type="VALUE">
                      <a:rPr lang="en-US" baseline="0"/>
                      <a:pPr/>
                      <a:t>[VALEUR]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5E-4377-9A19-97844C75288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5.544090008727974E-2"/>
                  <c:y val="0.1166667225624493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0" tIns="0" rIns="0" bIns="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A5E-4377-9A19-97844C752884}"/>
                </c:ext>
                <c:ext xmlns:c15="http://schemas.microsoft.com/office/drawing/2012/chart" uri="{CE6537A1-D6FC-4f65-9D91-7224C49458BB}">
                  <c15:layout>
                    <c:manualLayout>
                      <c:w val="0.10955898849943757"/>
                      <c:h val="6.6018508892022612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6.3785696019999213E-2"/>
                  <c:y val="1.2272818274596274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0" tIns="0" rIns="0" bIns="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A5E-4377-9A19-97844C752884}"/>
                </c:ext>
                <c:ext xmlns:c15="http://schemas.microsoft.com/office/drawing/2012/chart" uri="{CE6537A1-D6FC-4f65-9D91-7224C49458BB}">
                  <c15:layout>
                    <c:manualLayout>
                      <c:w val="0.17572315178627324"/>
                      <c:h val="3.0833328837368203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1.7826125247629284E-4"/>
                  <c:y val="-1.84082796138408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A5E-4377-9A19-97844C7528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</c:ext>
            </c:extLst>
          </c:dLbls>
          <c:cat>
            <c:strRef>
              <c:f>(Sheet2!$A$2,Sheet2!$A$6:$A$7,Sheet2!$A$13,Sheet2!$A$17,Sheet2!$A$21)</c:f>
              <c:strCache>
                <c:ptCount val="6"/>
                <c:pt idx="0">
                  <c:v>3T</c:v>
                </c:pt>
                <c:pt idx="1">
                  <c:v>Gold</c:v>
                </c:pt>
                <c:pt idx="2">
                  <c:v>Base Metals</c:v>
                </c:pt>
                <c:pt idx="3">
                  <c:v>Precious Stones</c:v>
                </c:pt>
                <c:pt idx="4">
                  <c:v>Development Minerals</c:v>
                </c:pt>
                <c:pt idx="5">
                  <c:v>Coal</c:v>
                </c:pt>
              </c:strCache>
            </c:strRef>
          </c:cat>
          <c:val>
            <c:numRef>
              <c:f>(Sheet2!$G$2,Sheet2!$G$6:$G$7,Sheet2!$G$13,Sheet2!$G$17,Sheet2!$G$21)</c:f>
              <c:numCache>
                <c:formatCode>_-[$$-409]* #,##0_ ;_-[$$-409]* \-#,##0\ ;_-[$$-409]* "-"??_ ;_-@_ </c:formatCode>
                <c:ptCount val="6"/>
                <c:pt idx="0">
                  <c:v>2300</c:v>
                </c:pt>
                <c:pt idx="1">
                  <c:v>21100</c:v>
                </c:pt>
                <c:pt idx="2">
                  <c:v>9800</c:v>
                </c:pt>
                <c:pt idx="3">
                  <c:v>5100</c:v>
                </c:pt>
                <c:pt idx="4">
                  <c:v>153000</c:v>
                </c:pt>
                <c:pt idx="5">
                  <c:v>3000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4A5E-4377-9A19-97844C75288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gapWidth val="150"/>
        <c:splitType val="val"/>
        <c:splitPos val="100000"/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819-49E1-A42F-D3B58946EF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819-49E1-A42F-D3B58946EF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819-49E1-A42F-D3B58946EFA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819-49E1-A42F-D3B58946EFA4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819-49E1-A42F-D3B58946EFA4}"/>
              </c:ext>
            </c:extLst>
          </c:dPt>
          <c:dLbls>
            <c:dLbl>
              <c:idx val="1"/>
              <c:layout>
                <c:manualLayout>
                  <c:x val="-8.4266748208973604E-4"/>
                  <c:y val="6.51038932633421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819-49E1-A42F-D3B58946E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305623489119235E-2"/>
                  <c:y val="1.12233887430737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819-49E1-A42F-D3B58946E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818504184807884E-2"/>
                  <c:y val="-3.19327792359288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819-49E1-A42F-D3B58946EF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Sheet2!$B$8:$B$12</c:f>
              <c:strCache>
                <c:ptCount val="5"/>
                <c:pt idx="0">
                  <c:v>Iron Ore</c:v>
                </c:pt>
                <c:pt idx="1">
                  <c:v>Lead</c:v>
                </c:pt>
                <c:pt idx="2">
                  <c:v>Zinc</c:v>
                </c:pt>
                <c:pt idx="3">
                  <c:v>Copper</c:v>
                </c:pt>
                <c:pt idx="4">
                  <c:v>Cobalt</c:v>
                </c:pt>
              </c:strCache>
            </c:strRef>
          </c:cat>
          <c:val>
            <c:numRef>
              <c:f>Sheet2!$E$8:$E$12</c:f>
              <c:numCache>
                <c:formatCode>_-[$$-409]* #,##0_ ;_-[$$-409]* \-#,##0\ ;_-[$$-409]* "-"??_ ;_-@_ </c:formatCode>
                <c:ptCount val="5"/>
                <c:pt idx="0">
                  <c:v>7800</c:v>
                </c:pt>
                <c:pt idx="1">
                  <c:v>200</c:v>
                </c:pt>
                <c:pt idx="2">
                  <c:v>190</c:v>
                </c:pt>
                <c:pt idx="3">
                  <c:v>410</c:v>
                </c:pt>
                <c:pt idx="4">
                  <c:v>1200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819-49E1-A42F-D3B58946EFA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B9-4231-8C2B-DF83AC7DADB1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BB9-4231-8C2B-DF83AC7DADB1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BB9-4231-8C2B-DF83AC7DADB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4865D8C-F140-459A-911C-BF3673D53ECA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[NOM DE CATÉGORIE]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00070676-C735-49D2-8620-2B81F75143AC}" type="VALUE">
                      <a:rPr lang="en-US" baseline="0">
                        <a:solidFill>
                          <a:schemeClr val="tx1"/>
                        </a:solidFill>
                      </a:rPr>
                      <a:pPr/>
                      <a:t>[VALEUR]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BB9-4231-8C2B-DF83AC7DADB1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Sheet2!$B$14:$B$16</c:f>
              <c:strCache>
                <c:ptCount val="3"/>
                <c:pt idx="0">
                  <c:v>Diamonds</c:v>
                </c:pt>
                <c:pt idx="1">
                  <c:v>Jade</c:v>
                </c:pt>
                <c:pt idx="2">
                  <c:v>Coloured Gems</c:v>
                </c:pt>
              </c:strCache>
            </c:strRef>
          </c:cat>
          <c:val>
            <c:numRef>
              <c:f>Sheet2!$E$14:$E$16</c:f>
              <c:numCache>
                <c:formatCode>_-[$$-409]* #,##0_ ;_-[$$-409]* \-#,##0\ ;_-[$$-409]* "-"??_ ;_-@_ </c:formatCode>
                <c:ptCount val="3"/>
                <c:pt idx="0">
                  <c:v>1900</c:v>
                </c:pt>
                <c:pt idx="1">
                  <c:v>1700</c:v>
                </c:pt>
                <c:pt idx="2">
                  <c:v>1500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BB9-4231-8C2B-DF83AC7DADB1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0.22173</cdr:x>
      <cdr:y>0.14097</cdr:y>
    </cdr:from>
    <cdr:to>
      <cdr:x>0.78998</cdr:x>
      <cdr:y>0.22627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CEDF961A-7523-417F-9698-6F44FCB9B4ED}"/>
            </a:ext>
          </a:extLst>
        </cdr:cNvPr>
        <cdr:cNvSpPr txBox="1"/>
      </cdr:nvSpPr>
      <cdr:spPr>
        <a:xfrm xmlns:a="http://schemas.openxmlformats.org/drawingml/2006/main">
          <a:off x="1880727" y="966797"/>
          <a:ext cx="4819828" cy="584994"/>
        </a:xfrm>
        <a:prstGeom xmlns:a="http://schemas.openxmlformats.org/drawingml/2006/main" prst="roundRect">
          <a:avLst/>
        </a:prstGeom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just"/>
          <a:r>
            <a:rPr lang="en-US" sz="1400" dirty="0">
              <a:latin typeface="Century Gothic" panose="020B0502020202020204" pitchFamily="34" charset="0"/>
            </a:rPr>
            <a:t>Artisanal miners extract over $190 Billion USD annually of valuable stone, metal ore, and precious gems. </a:t>
          </a:r>
          <a:endParaRPr lang="en-GB" sz="1400" dirty="0">
            <a:latin typeface="Century Gothic" panose="020B0502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0.59805</cdr:x>
      <cdr:y>0.06944</cdr:y>
    </cdr:from>
    <cdr:to>
      <cdr:x>0.83784</cdr:x>
      <cdr:y>0.19444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9843C05F-509E-49B0-9C8E-D5D2969070C7}"/>
            </a:ext>
          </a:extLst>
        </cdr:cNvPr>
        <cdr:cNvSpPr txBox="1"/>
      </cdr:nvSpPr>
      <cdr:spPr>
        <a:xfrm xmlns:a="http://schemas.openxmlformats.org/drawingml/2006/main">
          <a:off x="2714626" y="190500"/>
          <a:ext cx="1088478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u="sng" dirty="0"/>
            <a:t>BASE METALS</a:t>
          </a:r>
        </a:p>
        <a:p xmlns:a="http://schemas.openxmlformats.org/drawingml/2006/main">
          <a:endParaRPr lang="en-GB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0.63883</cdr:x>
      <cdr:y>0.10214</cdr:y>
    </cdr:from>
    <cdr:to>
      <cdr:x>0.87878</cdr:x>
      <cdr:y>0.22714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10E127F7-9406-48C7-8A24-B06DA44A5C24}"/>
            </a:ext>
          </a:extLst>
        </cdr:cNvPr>
        <cdr:cNvSpPr txBox="1"/>
      </cdr:nvSpPr>
      <cdr:spPr>
        <a:xfrm xmlns:a="http://schemas.openxmlformats.org/drawingml/2006/main">
          <a:off x="2897812" y="280194"/>
          <a:ext cx="1088478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u="sng" dirty="0"/>
            <a:t>PRECIOUS </a:t>
          </a:r>
        </a:p>
        <a:p xmlns:a="http://schemas.openxmlformats.org/drawingml/2006/main">
          <a:pPr algn="ctr"/>
          <a:r>
            <a:rPr lang="en-US" sz="1400" b="1" u="sng" dirty="0"/>
            <a:t>STONES</a:t>
          </a:r>
        </a:p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0.68141</cdr:x>
      <cdr:y>0.875</cdr:y>
    </cdr:from>
    <cdr:to>
      <cdr:x>0.92137</cdr:x>
      <cdr:y>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10E127F7-9406-48C7-8A24-B06DA44A5C24}"/>
            </a:ext>
          </a:extLst>
        </cdr:cNvPr>
        <cdr:cNvSpPr txBox="1"/>
      </cdr:nvSpPr>
      <cdr:spPr>
        <a:xfrm xmlns:a="http://schemas.openxmlformats.org/drawingml/2006/main">
          <a:off x="3090985" y="2400300"/>
          <a:ext cx="1088478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u="sng" dirty="0"/>
            <a:t>3TS</a:t>
          </a:r>
        </a:p>
        <a:p xmlns:a="http://schemas.openxmlformats.org/drawingml/2006/main">
          <a:endParaRPr lang="en-GB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3DC2C-498D-442C-8FB5-4B24AC568D9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48C51-58F7-4ABB-A87E-B2D36BE5443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7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8C51-58F7-4ABB-A87E-B2D36BE544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1775" y="800100"/>
            <a:ext cx="7112000" cy="4002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96DD0-214B-4C5D-88A3-7C026160D55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68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8C51-58F7-4ABB-A87E-B2D36BE544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4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48C51-58F7-4ABB-A87E-B2D36BE544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2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2226177"/>
            <a:ext cx="10515600" cy="2707529"/>
          </a:xfrm>
        </p:spPr>
        <p:txBody>
          <a:bodyPr anchor="b"/>
          <a:lstStyle>
            <a:lvl1pPr algn="ctr">
              <a:defRPr sz="6000">
                <a:solidFill>
                  <a:srgbClr val="6A8A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977113"/>
            <a:ext cx="10515600" cy="1335831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26963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5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46545"/>
            <a:ext cx="2628900" cy="553041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6545"/>
            <a:ext cx="7734300" cy="55304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84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009880-C156-4540-B741-7D88EDB04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A427C0D-5B9B-42FC-9AA7-F267440AA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CA3E47-63BE-43FB-8E42-2C7D5ECE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B4CF53-6FDD-40C4-965A-90CE337FF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84B843-9FF6-434D-A5DF-AE97062D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20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7BE510-B582-4F25-8EAF-D35420DEF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AC59ED-E4CE-4B97-8C21-4209BA193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42A53C-6061-4793-835E-2AB813B9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EC1D82-0396-4D31-8444-C32B0810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5F68F-57D4-4B05-9BAA-5D96622A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86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4C562-181F-42D5-8A24-893CF1B2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9C384B-81AB-49B2-806D-AFF3DFFE9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8A586E-384F-4760-BD30-CF22DCFD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123B4C-30B2-4998-81F8-98480D8B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122A18-E5FC-4993-8833-4180284C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749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CFAE94-49FC-4F85-BF41-680704E6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4A5DD8-8CD9-4467-97C5-DB3D454F5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DFB7C9B-08E5-454E-AA45-2E2BFE3DA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106F90-C3CA-4860-8AA9-22995DCA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2B226E-1F2B-44A5-8EBD-AB2C8963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DC1657-FFB9-4090-8B69-205E19DD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780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13A676-7BE2-47CD-970B-C6E1C6FE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208D12-B0DA-4357-9A07-41E236147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BE70EA-888F-48EE-B07E-606637CF4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EBA1848-B518-4CC5-A8D5-86C338EAA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2FA2C94-9F93-44D6-B05B-D2516859C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CF23E96-E995-45FE-A053-4A3C377C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4D0AF45-59AB-45D2-A7B9-E1536753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98B073-2CD0-4C71-B5B5-39E4F358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999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518AD8-BF6F-4522-A89E-FD720AFD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09D428-D95A-4456-9227-1D810014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3E1F5A4-D4F1-460E-BEC0-015D8F349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AD70A37-544E-48BE-BEC9-31B1801F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628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A77E9F4-D2C6-46D2-9B15-18E377F4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2FB18F8-3D01-4233-9A25-B8C226A1E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969A2B-3111-46F8-A163-1FE52CA1C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75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028956-C866-4973-B9C5-DC29057B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4BCB11-13DF-4314-9E78-524EE61F5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E16AFFF-AB91-407E-92BD-219296FFC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DEC12D5-5508-4A2F-9B48-670EAA50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B58783-173B-4618-917D-1C80078A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58EC86-1113-4A25-BA3B-9230250F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9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38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560E7-6A85-436A-A124-734230532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55B6297-AA48-4042-BD1F-359F2F99D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9816595-93A7-4318-A177-CD6C4BBF4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2B7D-AE42-489E-BBE0-3A27CE4B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200E2F-D53D-4C9A-AF58-81B7362B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05905C-4683-42BF-BAD8-26BE2374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82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186225-D1EE-46DA-A67F-7B8D0A48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732D284-5C82-45B8-B6C2-3B4DCB257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C30E63-AE0D-4148-B923-93418223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4869C5-37C8-439B-8B38-64E274EF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509F00-A24D-4228-BD38-A8A58E3F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71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9A44FF1-E792-41A7-8864-8622AB828F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68052A5-F982-4A0D-BF7E-BA6EA7D06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F5900-0DF4-46C8-B3DB-404768FD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7BDD48-E833-4F3D-A876-D92E998CF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609BFA-4A15-4268-B41A-1437B963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00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511714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68801"/>
            <a:ext cx="6843568" cy="17208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55250" y="6457661"/>
            <a:ext cx="1092200" cy="365125"/>
          </a:xfrm>
        </p:spPr>
        <p:txBody>
          <a:bodyPr/>
          <a:lstStyle>
            <a:lvl1pPr>
              <a:defRPr>
                <a:solidFill>
                  <a:srgbClr val="726963"/>
                </a:solidFill>
              </a:defRPr>
            </a:lvl1pPr>
          </a:lstStyle>
          <a:p>
            <a:fld id="{72B7E687-7260-49FD-A6F1-B67292D3653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6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2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8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0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2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7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E687-7260-49FD-A6F1-B67292D36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9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275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1600" y="6356350"/>
            <a:ext cx="109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26963"/>
                </a:solidFill>
              </a:defRPr>
            </a:lvl1pPr>
          </a:lstStyle>
          <a:p>
            <a:fld id="{72B7E687-7260-49FD-A6F1-B67292D3653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3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2696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2856FF-C90E-4C32-BC9E-517F18D3A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95E984-ED57-4B9A-8353-38DA1AA7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8A4CEF-BCB1-4095-BB7D-85F1A9A40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1E6EB-4D0A-43D6-94FC-228C82A15537}" type="datetimeFigureOut">
              <a:rPr lang="en-GB" smtClean="0"/>
              <a:t>20/08/2019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6C8046-8F6C-4AE6-AE9B-386AE94EB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27D375-DDF1-499F-A150-1D97C9C32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F7BD3-561B-4341-86DB-B62CB4CA7F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4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93559693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293559693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ctworld.org/" TargetMode="External"/><Relationship Id="rId2" Type="http://schemas.openxmlformats.org/officeDocument/2006/relationships/hyperlink" Target="mailto:lassosa@pactworld.or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411DD2-2C3C-4A83-A1F2-620C0FBB6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65714"/>
            <a:ext cx="9144000" cy="290790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Pact’s Experience in </a:t>
            </a:r>
            <a:r>
              <a:rPr lang="en-US" sz="3200" dirty="0" smtClean="0"/>
              <a:t>Formalizing the </a:t>
            </a:r>
            <a:r>
              <a:rPr lang="en-US" sz="3200" dirty="0" smtClean="0"/>
              <a:t>ASM sector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Luc L. Asosa, Program Manager, Pact </a:t>
            </a:r>
          </a:p>
          <a:p>
            <a:r>
              <a:rPr lang="en-US" sz="2600" dirty="0" smtClean="0"/>
              <a:t>Crossing</a:t>
            </a:r>
            <a:r>
              <a:rPr lang="fr-FR" sz="2600" dirty="0" smtClean="0"/>
              <a:t> </a:t>
            </a:r>
            <a:r>
              <a:rPr lang="en-US" sz="2600" dirty="0" smtClean="0"/>
              <a:t>Divide</a:t>
            </a:r>
            <a:r>
              <a:rPr lang="fr-FR" sz="2600" dirty="0" smtClean="0"/>
              <a:t> Workshop</a:t>
            </a:r>
            <a:endParaRPr lang="en-US" sz="2600" dirty="0"/>
          </a:p>
          <a:p>
            <a:r>
              <a:rPr lang="en-US" sz="2600" dirty="0" smtClean="0"/>
              <a:t>Johannesburg</a:t>
            </a:r>
            <a:r>
              <a:rPr lang="en-US" sz="2600" dirty="0" smtClean="0"/>
              <a:t>, South Africa, 20-21 August </a:t>
            </a:r>
            <a:r>
              <a:rPr lang="en-US" sz="2600" dirty="0"/>
              <a:t>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C55B01-206E-1A44-8259-4A6588CF5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409" y="167558"/>
            <a:ext cx="1636740" cy="11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28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65EF0AAB-6488-B042-90EC-DC607124F0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912" y="89209"/>
            <a:ext cx="1219733" cy="8806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3F77A1-6474-7A44-AB4F-369A053F5ADC}"/>
              </a:ext>
            </a:extLst>
          </p:cNvPr>
          <p:cNvSpPr txBox="1">
            <a:spLocks/>
          </p:cNvSpPr>
          <p:nvPr/>
        </p:nvSpPr>
        <p:spPr>
          <a:xfrm>
            <a:off x="339131" y="969866"/>
            <a:ext cx="1883679" cy="153058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Understanding WFCL:  </a:t>
            </a:r>
          </a:p>
          <a:p>
            <a:endParaRPr lang="en-US" sz="2400" b="1" dirty="0"/>
          </a:p>
          <a:p>
            <a:r>
              <a:rPr lang="en-US" sz="2400" b="1" dirty="0"/>
              <a:t>Kasulo Mine site Case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71FE877-A5F5-E348-9033-496AF94C17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248" y="529537"/>
            <a:ext cx="7608849" cy="57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2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8AD93D4-4240-5F40-8E22-5181C2871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679" y="234176"/>
            <a:ext cx="8504664" cy="637849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65EF0AAB-6488-B042-90EC-DC607124F0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912" y="89209"/>
            <a:ext cx="1219733" cy="8806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73F77A1-6474-7A44-AB4F-369A053F5ADC}"/>
              </a:ext>
            </a:extLst>
          </p:cNvPr>
          <p:cNvSpPr txBox="1">
            <a:spLocks/>
          </p:cNvSpPr>
          <p:nvPr/>
        </p:nvSpPr>
        <p:spPr>
          <a:xfrm>
            <a:off x="0" y="1112255"/>
            <a:ext cx="1883679" cy="153058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Understanding WFCL: </a:t>
            </a:r>
          </a:p>
          <a:p>
            <a:endParaRPr lang="en-US" sz="2400" b="1" dirty="0"/>
          </a:p>
          <a:p>
            <a:r>
              <a:rPr lang="en-US" sz="2400" b="1" dirty="0"/>
              <a:t>Kasulo Mine site</a:t>
            </a:r>
          </a:p>
        </p:txBody>
      </p:sp>
    </p:spTree>
    <p:extLst>
      <p:ext uri="{BB962C8B-B14F-4D97-AF65-F5344CB8AC3E}">
        <p14:creationId xmlns:p14="http://schemas.microsoft.com/office/powerpoint/2010/main" val="177137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5279" y="1371599"/>
            <a:ext cx="7761247" cy="4928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6063" y="122953"/>
            <a:ext cx="1219733" cy="8806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5CA2FA-15FE-4942-82D8-30AAB14DD859}"/>
              </a:ext>
            </a:extLst>
          </p:cNvPr>
          <p:cNvSpPr/>
          <p:nvPr/>
        </p:nvSpPr>
        <p:spPr>
          <a:xfrm>
            <a:off x="1336736" y="462992"/>
            <a:ext cx="9389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Understanding WFCL:   Start with the Child</a:t>
            </a:r>
            <a:endParaRPr lang="fr-FR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928D5B-5321-BC49-A308-3698F966F328}"/>
              </a:ext>
            </a:extLst>
          </p:cNvPr>
          <p:cNvSpPr/>
          <p:nvPr/>
        </p:nvSpPr>
        <p:spPr>
          <a:xfrm>
            <a:off x="111854" y="1510917"/>
            <a:ext cx="1772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Children working with or for their family / parents at the </a:t>
            </a:r>
            <a:r>
              <a:rPr lang="en-US" b="1" dirty="0"/>
              <a:t>washing point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5068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0DAAE-8B18-452A-91EE-620361A2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2800" dirty="0" smtClean="0">
                <a:solidFill>
                  <a:schemeClr val="accent1"/>
                </a:solidFill>
              </a:rPr>
              <a:t>Formalization </a:t>
            </a:r>
            <a:r>
              <a:rPr lang="en-US" sz="2800" dirty="0">
                <a:solidFill>
                  <a:schemeClr val="accent1"/>
                </a:solidFill>
              </a:rPr>
              <a:t>of </a:t>
            </a:r>
            <a:r>
              <a:rPr lang="en-US" sz="2800" dirty="0" smtClean="0">
                <a:solidFill>
                  <a:schemeClr val="accent1"/>
                </a:solidFill>
              </a:rPr>
              <a:t>ASM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(</a:t>
            </a:r>
            <a:r>
              <a:rPr lang="en-US" sz="2000" dirty="0" err="1" smtClean="0">
                <a:solidFill>
                  <a:schemeClr val="accent1"/>
                </a:solidFill>
              </a:rPr>
              <a:t>Mutoshi</a:t>
            </a:r>
            <a:r>
              <a:rPr lang="en-US" sz="2000" dirty="0" smtClean="0">
                <a:solidFill>
                  <a:schemeClr val="accent1"/>
                </a:solidFill>
              </a:rPr>
              <a:t> Cobalt Case)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endParaRPr lang="en-US" sz="2000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A065C4-6F31-4390-A6F4-80F2F3C34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457200"/>
            <a:ext cx="6693453" cy="5892800"/>
          </a:xfrm>
        </p:spPr>
        <p:txBody>
          <a:bodyPr anchor="ctr">
            <a:normAutofit lnSpcReduction="10000"/>
          </a:bodyPr>
          <a:lstStyle/>
          <a:p>
            <a:r>
              <a:rPr lang="en-US" sz="2400"/>
              <a:t>Helping companies, cooperatives and traders to put in place Due Diligence processes to align with national law, international regulations, ILO Conventions and OECD Guidance which prohibit child labor</a:t>
            </a:r>
          </a:p>
          <a:p>
            <a:r>
              <a:rPr lang="en-US" sz="2400"/>
              <a:t>Addressing Occupational Health and Safety to reduce accidents and therefore to reduce dependence on child labor – example </a:t>
            </a:r>
            <a:r>
              <a:rPr lang="en-US" sz="2400" i="1" err="1"/>
              <a:t>Somos</a:t>
            </a:r>
            <a:r>
              <a:rPr lang="en-US" sz="2400" i="1"/>
              <a:t> Tesoro </a:t>
            </a:r>
            <a:r>
              <a:rPr lang="en-US" sz="2400"/>
              <a:t>in Colombia with DOL</a:t>
            </a:r>
          </a:p>
          <a:p>
            <a:r>
              <a:rPr lang="en-US" sz="2400"/>
              <a:t>Improving productivity to increase income and reduce dependence on child labor </a:t>
            </a:r>
          </a:p>
          <a:p>
            <a:r>
              <a:rPr lang="en-US" sz="2400"/>
              <a:t>Implementation of controls - example of fencing mine sites near communities and to prevent under-age access</a:t>
            </a:r>
          </a:p>
          <a:p>
            <a:r>
              <a:rPr lang="en-US" sz="2400"/>
              <a:t>Building capacity of key actors including state agents to manage ASM and address the risk of child labor </a:t>
            </a:r>
          </a:p>
        </p:txBody>
      </p:sp>
      <p:pic>
        <p:nvPicPr>
          <p:cNvPr id="6" name="Picture 6" descr="cid:image002.png@01CF178C.9336B4D0">
            <a:extLst>
              <a:ext uri="{FF2B5EF4-FFF2-40B4-BE49-F238E27FC236}">
                <a16:creationId xmlns:a16="http://schemas.microsoft.com/office/drawing/2014/main" xmlns="" id="{6ED29517-9600-3347-8507-27861FF5F70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66" y="5559425"/>
            <a:ext cx="590550" cy="79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90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xmlns="" id="{99AB7810-C322-DF4A-B5DE-620BF745282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68" y="395287"/>
            <a:ext cx="4484385" cy="30504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BC594C1-EDA5-6C41-ABD5-0479B50A15F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563" y="395288"/>
            <a:ext cx="4540139" cy="30504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0238D60-F3D6-2647-90FB-6BFF3785EB2D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629" y="3534937"/>
            <a:ext cx="4513061" cy="3200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172E428-FFAD-824E-AC4E-C9861715DC4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563" y="3534937"/>
            <a:ext cx="4540139" cy="3200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F6208E-66C5-D646-855C-25698F1826C8}"/>
              </a:ext>
            </a:extLst>
          </p:cNvPr>
          <p:cNvSpPr/>
          <p:nvPr/>
        </p:nvSpPr>
        <p:spPr>
          <a:xfrm>
            <a:off x="10169911" y="1614065"/>
            <a:ext cx="19068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View</a:t>
            </a:r>
            <a:r>
              <a:rPr lang="fr-FR" b="1" dirty="0">
                <a:solidFill>
                  <a:schemeClr val="accent1"/>
                </a:solidFill>
              </a:rPr>
              <a:t> of Mutoshi mine </a:t>
            </a:r>
            <a:r>
              <a:rPr lang="en-GB" b="1" dirty="0">
                <a:solidFill>
                  <a:schemeClr val="accent1"/>
                </a:solidFill>
              </a:rPr>
              <a:t>before</a:t>
            </a:r>
            <a:r>
              <a:rPr lang="fr-FR" b="1" dirty="0">
                <a:solidFill>
                  <a:schemeClr val="accent1"/>
                </a:solidFill>
              </a:rPr>
              <a:t> the </a:t>
            </a:r>
            <a:r>
              <a:rPr lang="en-GB" b="1" dirty="0">
                <a:solidFill>
                  <a:schemeClr val="accent1"/>
                </a:solidFill>
              </a:rPr>
              <a:t>formalization</a:t>
            </a:r>
            <a:endParaRPr lang="en-GB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FC05A6A-57B1-954E-9F1B-238CDD1F60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179" y="395287"/>
            <a:ext cx="1331808" cy="9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39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C6F73E-FACB-9A43-BE43-10C7FB086CE3}"/>
              </a:ext>
            </a:extLst>
          </p:cNvPr>
          <p:cNvSpPr/>
          <p:nvPr/>
        </p:nvSpPr>
        <p:spPr>
          <a:xfrm>
            <a:off x="405161" y="333639"/>
            <a:ext cx="3408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u="sng" dirty="0"/>
              <a:t>Responsible Sourcing</a:t>
            </a:r>
            <a:r>
              <a:rPr lang="en-US" altLang="en-US" sz="2800" b="1" dirty="0"/>
              <a:t/>
            </a:r>
            <a:br>
              <a:rPr lang="en-US" altLang="en-US" sz="2800" b="1" dirty="0"/>
            </a:br>
            <a:r>
              <a:rPr lang="en-US" altLang="en-US" sz="2800" b="1" dirty="0" err="1"/>
              <a:t>Mutoshi</a:t>
            </a:r>
            <a:r>
              <a:rPr lang="en-US" altLang="en-US" sz="2800" b="1" dirty="0"/>
              <a:t> mine, DRC</a:t>
            </a:r>
            <a:br>
              <a:rPr lang="en-US" altLang="en-US" sz="2800" b="1" dirty="0"/>
            </a:br>
            <a:r>
              <a:rPr lang="en-US" altLang="en-US" sz="2800" b="1" dirty="0"/>
              <a:t>Formalizing ASM </a:t>
            </a:r>
            <a:endParaRPr lang="fr-FR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E04E3E-01FB-8746-88E7-6D3BB26AFD28}"/>
              </a:ext>
            </a:extLst>
          </p:cNvPr>
          <p:cNvSpPr txBox="1">
            <a:spLocks/>
          </p:cNvSpPr>
          <p:nvPr/>
        </p:nvSpPr>
        <p:spPr>
          <a:xfrm>
            <a:off x="373042" y="1393902"/>
            <a:ext cx="3408556" cy="4059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Development of large, mechanized mine</a:t>
            </a:r>
          </a:p>
          <a:p>
            <a:r>
              <a:rPr lang="en-US" sz="2000" dirty="0"/>
              <a:t>10,000 ASM workers on concession</a:t>
            </a:r>
          </a:p>
          <a:p>
            <a:r>
              <a:rPr lang="en-US" sz="2000" dirty="0"/>
              <a:t>Livelihoods, child labor, OECD DDG, OHS, human rights, vocational training</a:t>
            </a:r>
          </a:p>
          <a:p>
            <a:r>
              <a:rPr lang="en-US" sz="2000" dirty="0"/>
              <a:t>Pact is coordinator &amp; capacity development partner</a:t>
            </a:r>
          </a:p>
          <a:p>
            <a:r>
              <a:rPr lang="en-US" sz="2000" dirty="0"/>
              <a:t>Supporting viable livelihoods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A3257F-DAFD-8048-B707-A65FE6FD8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478" y="408901"/>
            <a:ext cx="3788325" cy="56982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3256ED3-24CE-EC43-B1E8-BB63987A44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055" y="458610"/>
            <a:ext cx="4287636" cy="28505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757E086-3871-584A-8D68-9F8B646649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826" y="3309116"/>
            <a:ext cx="4208746" cy="279805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5FDABCBB-1D9D-7C4F-95C8-3B4A71AA6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57" y="5497774"/>
            <a:ext cx="1636740" cy="11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0DAAE-8B18-452A-91EE-620361A2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3" y="320040"/>
            <a:ext cx="4654467" cy="586143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/>
            </a:r>
            <a:br>
              <a:rPr lang="en-US" sz="2200" b="1" dirty="0">
                <a:solidFill>
                  <a:schemeClr val="accent1"/>
                </a:solidFill>
              </a:rPr>
            </a:br>
            <a:r>
              <a:rPr lang="en-US" sz="2200" b="1" dirty="0">
                <a:solidFill>
                  <a:schemeClr val="accent1"/>
                </a:solidFill>
              </a:rPr>
              <a:t/>
            </a:r>
            <a:br>
              <a:rPr lang="en-US" sz="2200" b="1" dirty="0">
                <a:solidFill>
                  <a:schemeClr val="accent1"/>
                </a:solidFill>
              </a:rPr>
            </a:br>
            <a:r>
              <a:rPr lang="en-GB" sz="2700" b="1" dirty="0">
                <a:solidFill>
                  <a:schemeClr val="accent1"/>
                </a:solidFill>
              </a:rPr>
              <a:t>View</a:t>
            </a:r>
            <a:r>
              <a:rPr lang="fr-FR" sz="2700" b="1" dirty="0">
                <a:solidFill>
                  <a:schemeClr val="accent1"/>
                </a:solidFill>
              </a:rPr>
              <a:t> of Mutoshi Cobalt Project Site</a:t>
            </a:r>
            <a:r>
              <a:rPr lang="en-US" sz="2700" dirty="0">
                <a:solidFill>
                  <a:schemeClr val="accent1"/>
                </a:solidFill>
              </a:rPr>
              <a:t/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A065C4-6F31-4390-A6F4-80F2F3C34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457200"/>
            <a:ext cx="6693453" cy="5892800"/>
          </a:xfrm>
        </p:spPr>
        <p:txBody>
          <a:bodyPr anchor="ctr">
            <a:normAutofit/>
          </a:bodyPr>
          <a:lstStyle/>
          <a:p>
            <a:endParaRPr lang="en-US" sz="2400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80FF6778-8FFC-7748-B38D-69F39D396C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3188" y="987425"/>
            <a:ext cx="6172200" cy="4873625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6D97E5EB-307C-1E4E-B0FA-B67E1866308C}"/>
              </a:ext>
            </a:extLst>
          </p:cNvPr>
          <p:cNvSpPr txBox="1">
            <a:spLocks/>
          </p:cNvSpPr>
          <p:nvPr/>
        </p:nvSpPr>
        <p:spPr>
          <a:xfrm>
            <a:off x="561192" y="1164311"/>
            <a:ext cx="3932237" cy="47046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/>
              <a:t>ASM Formalization in Mutoshi</a:t>
            </a:r>
            <a:endParaRPr lang="fr-FR" sz="2000" dirty="0"/>
          </a:p>
          <a:p>
            <a:pPr marL="285750" indent="-285750"/>
            <a:r>
              <a:rPr lang="fr-FR" sz="2000" dirty="0"/>
              <a:t>Mining design;</a:t>
            </a:r>
          </a:p>
          <a:p>
            <a:pPr marL="285750" indent="-285750"/>
            <a:r>
              <a:rPr lang="en-US" sz="2000" dirty="0"/>
              <a:t>Context</a:t>
            </a:r>
            <a:r>
              <a:rPr lang="fr-FR" sz="2000" dirty="0"/>
              <a:t> </a:t>
            </a:r>
            <a:r>
              <a:rPr lang="en-GB" sz="2000" dirty="0"/>
              <a:t>analysis;</a:t>
            </a:r>
          </a:p>
          <a:p>
            <a:pPr marL="285750" indent="-285750"/>
            <a:r>
              <a:rPr lang="fr-FR" sz="2000" dirty="0"/>
              <a:t>Capacity building of the Mining Cooperative COMIAKOL;</a:t>
            </a:r>
          </a:p>
          <a:p>
            <a:pPr marL="285750" indent="-285750"/>
            <a:r>
              <a:rPr lang="fr-FR" sz="2000" dirty="0"/>
              <a:t>Trainings and </a:t>
            </a:r>
            <a:r>
              <a:rPr lang="en-GB" sz="2000" dirty="0"/>
              <a:t>implementation</a:t>
            </a:r>
            <a:r>
              <a:rPr lang="fr-FR" sz="2000" dirty="0"/>
              <a:t> of Occupational, Health and Safety standards; </a:t>
            </a:r>
          </a:p>
          <a:p>
            <a:pPr marL="285750" indent="-285750"/>
            <a:r>
              <a:rPr lang="fr-FR" sz="2000" dirty="0"/>
              <a:t>Monitoring, </a:t>
            </a:r>
            <a:r>
              <a:rPr lang="en-GB" sz="2000" dirty="0"/>
              <a:t>evaluation</a:t>
            </a:r>
            <a:r>
              <a:rPr lang="fr-FR" sz="2000" dirty="0"/>
              <a:t>, sharing of </a:t>
            </a:r>
            <a:r>
              <a:rPr lang="en-GB" sz="2000" dirty="0"/>
              <a:t>knowledge, etc.</a:t>
            </a:r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3A5F547F-3698-4F4E-9C0E-CB7D5ED202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25" y="5536203"/>
            <a:ext cx="1229023" cy="8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96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4">
            <a:extLst>
              <a:ext uri="{FF2B5EF4-FFF2-40B4-BE49-F238E27FC236}">
                <a16:creationId xmlns:a16="http://schemas.microsoft.com/office/drawing/2014/main" xmlns="" id="{D6ADB09A-BBC2-6641-83EE-8B6A5B33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1061" y="3548380"/>
            <a:ext cx="4886325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742477E-56C8-9D47-9B22-450903EB6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4B19F4B-23A7-F740-B12C-0BD59F114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041EE6F3-C51A-FA4F-9C63-504B483CE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FB6FE4F4-A2DF-314C-A4CF-42F8022919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996" y="569181"/>
            <a:ext cx="4898390" cy="2938780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9E7369D8-C6E2-E244-BC88-4ADCE244D87A}"/>
              </a:ext>
            </a:extLst>
          </p:cNvPr>
          <p:cNvSpPr txBox="1"/>
          <p:nvPr/>
        </p:nvSpPr>
        <p:spPr>
          <a:xfrm>
            <a:off x="8501062" y="538976"/>
            <a:ext cx="1900555" cy="45847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Overburden removal area from northeast vantage</a:t>
            </a:r>
            <a:endParaRPr lang="fr-FR" sz="1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5793E564-D2C1-6F41-B432-231CA5624DB4}"/>
              </a:ext>
            </a:extLst>
          </p:cNvPr>
          <p:cNvSpPr txBox="1"/>
          <p:nvPr/>
        </p:nvSpPr>
        <p:spPr>
          <a:xfrm>
            <a:off x="8501061" y="3548380"/>
            <a:ext cx="1900555" cy="50950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Overburden removal area from northwest vantage</a:t>
            </a:r>
            <a:endParaRPr lang="fr-FR" sz="1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ECE2CF42-1532-3C48-B5BF-2E104CED2DE8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57" y="997446"/>
            <a:ext cx="5207882" cy="48503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A53A0FF-8356-FD45-B2F9-9D5F12F0FA88}"/>
              </a:ext>
            </a:extLst>
          </p:cNvPr>
          <p:cNvSpPr txBox="1">
            <a:spLocks/>
          </p:cNvSpPr>
          <p:nvPr/>
        </p:nvSpPr>
        <p:spPr>
          <a:xfrm>
            <a:off x="593464" y="195079"/>
            <a:ext cx="4654467" cy="70817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400" b="1" dirty="0">
                <a:solidFill>
                  <a:schemeClr val="accent1"/>
                </a:solidFill>
              </a:rPr>
              <a:t>View</a:t>
            </a:r>
            <a:r>
              <a:rPr lang="fr-FR" sz="14400" b="1" dirty="0">
                <a:solidFill>
                  <a:schemeClr val="accent1"/>
                </a:solidFill>
              </a:rPr>
              <a:t> of Mutoshi Cobalt Project Site</a:t>
            </a:r>
            <a:r>
              <a:rPr lang="en-US" sz="2700" dirty="0">
                <a:solidFill>
                  <a:schemeClr val="accent1"/>
                </a:solidFill>
              </a:rPr>
              <a:t/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  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66AF5073-B65F-9746-89FF-DB34205384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743" y="534790"/>
            <a:ext cx="1189493" cy="85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33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group of people standing on top of a dirt field&#10;&#10;Description automatically generated">
            <a:extLst>
              <a:ext uri="{FF2B5EF4-FFF2-40B4-BE49-F238E27FC236}">
                <a16:creationId xmlns:a16="http://schemas.microsoft.com/office/drawing/2014/main" xmlns="" id="{060313FF-7F41-4DC7-BBE9-25B0559D9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6" descr="cid:image002.png@01CF178C.9336B4D0">
            <a:extLst>
              <a:ext uri="{FF2B5EF4-FFF2-40B4-BE49-F238E27FC236}">
                <a16:creationId xmlns:a16="http://schemas.microsoft.com/office/drawing/2014/main" xmlns="" id="{4DBDC382-8ED5-5D4D-9705-84AD456060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45" y="5977054"/>
            <a:ext cx="590550" cy="79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451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98AB4E78-A0E7-45D9-8BCD-9C81CFAB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258" y="495708"/>
            <a:ext cx="9955491" cy="850933"/>
          </a:xfrm>
        </p:spPr>
        <p:txBody>
          <a:bodyPr/>
          <a:lstStyle/>
          <a:p>
            <a:r>
              <a:rPr lang="en-US" dirty="0"/>
              <a:t>Progressive improvement in DRC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E66EC75-EB9A-42DC-94D2-D0B6EF80CDE0}"/>
              </a:ext>
            </a:extLst>
          </p:cNvPr>
          <p:cNvSpPr txBox="1"/>
          <p:nvPr/>
        </p:nvSpPr>
        <p:spPr>
          <a:xfrm>
            <a:off x="1673258" y="6205906"/>
            <a:ext cx="985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https://vimeo.com/293559693</a:t>
            </a:r>
            <a:r>
              <a:rPr lang="en-US" dirty="0"/>
              <a:t>  (Location: </a:t>
            </a:r>
            <a:r>
              <a:rPr lang="en-US" dirty="0" err="1"/>
              <a:t>Chemaf</a:t>
            </a:r>
            <a:r>
              <a:rPr lang="en-US" dirty="0"/>
              <a:t> </a:t>
            </a:r>
            <a:r>
              <a:rPr lang="en-US" dirty="0" err="1"/>
              <a:t>Mutoshi</a:t>
            </a:r>
            <a:r>
              <a:rPr lang="en-US" dirty="0"/>
              <a:t> Concession, ex-Katanga, DRC)   </a:t>
            </a: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="" xmlns:a16="http://schemas.microsoft.com/office/drawing/2014/main" id="{C396E728-0FCF-41A0-AE0C-30EC7FEBFD3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25563" y="1654629"/>
            <a:ext cx="7793203" cy="43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68EC61-CA70-4E13-8883-4B4E8CB01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282F96-91A3-43B1-AC92-F326F0AB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Pact Global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Current programming:</a:t>
            </a:r>
          </a:p>
          <a:p>
            <a:pPr marL="457200" lvl="1" indent="0">
              <a:buNone/>
            </a:pPr>
            <a:r>
              <a:rPr lang="en-US" dirty="0"/>
              <a:t>Health &amp; Livelihoods</a:t>
            </a:r>
          </a:p>
          <a:p>
            <a:pPr marL="457200" lvl="1" indent="0">
              <a:buNone/>
            </a:pPr>
            <a:r>
              <a:rPr lang="en-US" dirty="0"/>
              <a:t>Responsible Sourcing (ex: </a:t>
            </a:r>
            <a:r>
              <a:rPr lang="en-US" dirty="0" err="1"/>
              <a:t>Mutoshi</a:t>
            </a:r>
            <a:r>
              <a:rPr lang="en-US" dirty="0"/>
              <a:t> cobalt, DRC)</a:t>
            </a:r>
          </a:p>
          <a:p>
            <a:pPr marL="457200" lvl="1" indent="0">
              <a:buNone/>
            </a:pPr>
            <a:r>
              <a:rPr lang="en-US" dirty="0"/>
              <a:t>Enterprise Development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 u="sng" dirty="0" err="1" smtClean="0"/>
              <a:t>Pact’s</a:t>
            </a:r>
            <a:r>
              <a:rPr lang="fr-FR" u="sng" dirty="0" smtClean="0"/>
              <a:t> </a:t>
            </a:r>
            <a:r>
              <a:rPr lang="fr-FR" u="sng" dirty="0" err="1" smtClean="0"/>
              <a:t>experience</a:t>
            </a:r>
            <a:r>
              <a:rPr lang="fr-FR" u="sng" dirty="0" smtClean="0"/>
              <a:t> in </a:t>
            </a:r>
            <a:r>
              <a:rPr lang="fr-FR" u="sng" dirty="0" err="1" smtClean="0"/>
              <a:t>formalizing</a:t>
            </a:r>
            <a:r>
              <a:rPr lang="fr-FR" u="sng" dirty="0" smtClean="0"/>
              <a:t> ASM</a:t>
            </a:r>
            <a:endParaRPr lang="en-US" u="sng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0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Women</a:t>
            </a:r>
            <a:r>
              <a:rPr lang="fr-FR" dirty="0" smtClean="0"/>
              <a:t> in </a:t>
            </a:r>
            <a:r>
              <a:rPr lang="fr-FR" dirty="0" err="1" smtClean="0"/>
              <a:t>Mutoshi</a:t>
            </a:r>
            <a:r>
              <a:rPr lang="fr-FR" dirty="0" smtClean="0"/>
              <a:t> Cobalt ASM site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86908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61214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Men in </a:t>
            </a:r>
            <a:r>
              <a:rPr lang="fr-FR" dirty="0" err="1" smtClean="0"/>
              <a:t>Mutoshi</a:t>
            </a:r>
            <a:r>
              <a:rPr lang="fr-FR" dirty="0" smtClean="0"/>
              <a:t> Cobalt ASM site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1505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Woman</a:t>
            </a:r>
            <a:r>
              <a:rPr lang="fr-FR" dirty="0" smtClean="0"/>
              <a:t> and Man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washing</a:t>
            </a:r>
            <a:r>
              <a:rPr lang="fr-FR" dirty="0" smtClean="0"/>
              <a:t> area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57804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A96572-69CB-4FDF-B5BB-44C8A5FD3360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1672D-DE3C-4C26-84A7-2DA4C623E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291002" cy="150993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Key challenges in addressing child labor in mining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7B1B77-B3A7-43CC-B9B0-FBE89245C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364" y="0"/>
            <a:ext cx="5836637" cy="6858000"/>
          </a:xfrm>
          <a:solidFill>
            <a:srgbClr val="996633">
              <a:alpha val="43137"/>
            </a:srgb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Lack of coordination between </a:t>
            </a:r>
            <a:r>
              <a:rPr lang="en-US" sz="2400" dirty="0" smtClean="0">
                <a:solidFill>
                  <a:schemeClr val="bg1"/>
                </a:solidFill>
              </a:rPr>
              <a:t>states agencies/services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Mining Cooperatives, Trade Unions and NGOs;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fr-FR" sz="2400" dirty="0" err="1" smtClean="0">
                <a:solidFill>
                  <a:schemeClr val="bg1"/>
                </a:solidFill>
              </a:rPr>
              <a:t>Lack</a:t>
            </a:r>
            <a:r>
              <a:rPr lang="fr-FR" sz="2400" dirty="0" smtClean="0">
                <a:solidFill>
                  <a:schemeClr val="bg1"/>
                </a:solidFill>
              </a:rPr>
              <a:t> of </a:t>
            </a:r>
            <a:r>
              <a:rPr lang="fr-FR" sz="2400" dirty="0" err="1" smtClean="0">
                <a:solidFill>
                  <a:schemeClr val="bg1"/>
                </a:solidFill>
              </a:rPr>
              <a:t>appropriate</a:t>
            </a:r>
            <a:r>
              <a:rPr lang="fr-FR" sz="2400" dirty="0" smtClean="0">
                <a:solidFill>
                  <a:schemeClr val="bg1"/>
                </a:solidFill>
              </a:rPr>
              <a:t> ASM Zone;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Short-term </a:t>
            </a:r>
            <a:r>
              <a:rPr lang="en-US" sz="2400" dirty="0" smtClean="0">
                <a:solidFill>
                  <a:schemeClr val="bg1"/>
                </a:solidFill>
              </a:rPr>
              <a:t>engagement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when trying to address a long-term issue</a:t>
            </a:r>
          </a:p>
          <a:p>
            <a:pPr marL="0" indent="0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Need resources and efforts at much greater scale – only a small number of </a:t>
            </a:r>
            <a:r>
              <a:rPr lang="en-US" sz="2400" dirty="0" smtClean="0">
                <a:solidFill>
                  <a:srgbClr val="000000"/>
                </a:solidFill>
              </a:rPr>
              <a:t>actors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engage at the field level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Companies withdraw because of fear of reputational risk – but it is better to stay engaged and help to improve, rather than to walk away</a:t>
            </a:r>
          </a:p>
        </p:txBody>
      </p:sp>
      <p:pic>
        <p:nvPicPr>
          <p:cNvPr id="7" name="Picture 6" descr="cid:image002.png@01CF178C.9336B4D0">
            <a:extLst>
              <a:ext uri="{FF2B5EF4-FFF2-40B4-BE49-F238E27FC236}">
                <a16:creationId xmlns:a16="http://schemas.microsoft.com/office/drawing/2014/main" xmlns="" id="{3B69E5D9-4888-BA4F-B235-7C71B8421C1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47" y="5828414"/>
            <a:ext cx="590550" cy="79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461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G:\Apprentissage\APPLE III\122___03\IMG_5286.JPG">
            <a:extLst>
              <a:ext uri="{FF2B5EF4-FFF2-40B4-BE49-F238E27FC236}">
                <a16:creationId xmlns:a16="http://schemas.microsoft.com/office/drawing/2014/main" xmlns="" id="{5F65B8DD-1FF7-40B3-B078-A02DCE5DB60A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7763D3-E952-46C5-93F6-2D7E042E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471724"/>
            <a:ext cx="5646602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Concluding comments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044D2C-5C84-4B52-A618-85DD4FD03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465942"/>
            <a:ext cx="5291003" cy="4920333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Needs collective action – partnership and coordination is essential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Communication is essential to change perceptions and </a:t>
            </a:r>
            <a:r>
              <a:rPr lang="en-US" sz="2400" dirty="0" err="1">
                <a:solidFill>
                  <a:srgbClr val="000000"/>
                </a:solidFill>
              </a:rPr>
              <a:t>behaviours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We need to avoid efforts led by ‘single issue’ or ‘single mineral’ focus – e.g. cobalt – which distract attention as the ‘issue du jour’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Change is possible – the biggest obstacle is reluctance to engage </a:t>
            </a:r>
          </a:p>
        </p:txBody>
      </p:sp>
      <p:pic>
        <p:nvPicPr>
          <p:cNvPr id="6" name="Picture 6" descr="cid:image002.png@01CF178C.9336B4D0">
            <a:extLst>
              <a:ext uri="{FF2B5EF4-FFF2-40B4-BE49-F238E27FC236}">
                <a16:creationId xmlns:a16="http://schemas.microsoft.com/office/drawing/2014/main" xmlns="" id="{614A0685-5DFE-684E-9B0A-348D20D1D2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47" y="44218"/>
            <a:ext cx="590550" cy="79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21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79" y="2453268"/>
            <a:ext cx="5092700" cy="3453160"/>
          </a:xfrm>
        </p:spPr>
        <p:txBody>
          <a:bodyPr>
            <a:noAutofit/>
          </a:bodyPr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                 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                  </a:t>
            </a:r>
            <a:r>
              <a:rPr lang="en-US" sz="3200" b="1" dirty="0"/>
              <a:t>Thank you!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800" dirty="0"/>
              <a:t>For more information on our </a:t>
            </a:r>
            <a:r>
              <a:rPr lang="en-US" sz="2000" dirty="0"/>
              <a:t>program: </a:t>
            </a:r>
            <a:br>
              <a:rPr lang="en-US" sz="2000" dirty="0"/>
            </a:br>
            <a:r>
              <a:rPr lang="en-US" sz="2000" dirty="0"/>
              <a:t>Luc Lenge Asosa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Program Manager, Pact </a:t>
            </a:r>
            <a:r>
              <a:rPr lang="en-US" sz="2000" dirty="0" err="1"/>
              <a:t>inc.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+243 82 087 55 69</a:t>
            </a:r>
            <a:r>
              <a:rPr lang="en-US" sz="2000" dirty="0">
                <a:solidFill>
                  <a:srgbClr val="000000"/>
                </a:solidFill>
              </a:rPr>
              <a:t/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/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lassosa@pactworld.org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Web site: 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www.pactworld.org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2" descr="Image result for artisanal mining m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9957" y="546920"/>
            <a:ext cx="5801710" cy="57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09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A703D60-150B-4836-A74A-B8F1F8283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26955C-0F16-40E8-9410-974982B85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7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BA2CF6-26C2-4471-A797-B5075D1F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01" y="432954"/>
            <a:ext cx="10515600" cy="1325563"/>
          </a:xfrm>
        </p:spPr>
        <p:txBody>
          <a:bodyPr/>
          <a:lstStyle/>
          <a:p>
            <a:r>
              <a:rPr lang="en-US" dirty="0"/>
              <a:t>M2M philosophy and approaches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AD5704-487D-4312-81AA-89B097869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418549" cy="494146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 At its core, the M2M program works to make mining safer, formal, more productive, and using business smart approaches. </a:t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20000"/>
              </a:lnSpc>
            </a:pPr>
            <a:r>
              <a:rPr lang="en-GB" sz="2000" dirty="0"/>
              <a:t>We also improve </a:t>
            </a:r>
            <a:r>
              <a:rPr lang="en-GB" sz="2000" b="1" dirty="0"/>
              <a:t>governance</a:t>
            </a:r>
            <a:r>
              <a:rPr lang="en-GB" sz="2000" dirty="0"/>
              <a:t> where we work</a:t>
            </a:r>
            <a:r>
              <a:rPr lang="en-GB" sz="2000" b="1" dirty="0"/>
              <a:t>, strengthening </a:t>
            </a:r>
            <a:r>
              <a:rPr lang="en-GB" sz="2000" dirty="0"/>
              <a:t>local, regional and national </a:t>
            </a:r>
            <a:r>
              <a:rPr lang="en-GB" sz="2000" b="1" dirty="0"/>
              <a:t>institutions</a:t>
            </a:r>
            <a:r>
              <a:rPr lang="en-GB" sz="2000" dirty="0"/>
              <a:t> and their capacity for transparent and responsible management of their resources. </a:t>
            </a:r>
            <a:br>
              <a:rPr lang="en-GB" sz="2000" dirty="0"/>
            </a:br>
            <a:endParaRPr lang="en-GB" sz="2000" dirty="0"/>
          </a:p>
          <a:p>
            <a:pPr>
              <a:lnSpc>
                <a:spcPct val="120000"/>
              </a:lnSpc>
            </a:pPr>
            <a:r>
              <a:rPr lang="en-US" sz="1900" dirty="0"/>
              <a:t>What we’re known for: 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ASM specialty 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Market access innovations 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Bringing solutions to scale (beyond pilots) 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Proactive gender-sensitive approaches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A9FDA1-9BB6-468C-8F08-8EDC629AA7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95" y="4194725"/>
            <a:ext cx="2985770" cy="1717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5318E4-7BBC-43ED-A2E1-2FE0CE47F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48" y="1375759"/>
            <a:ext cx="3687876" cy="26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0A25BCC3-8B4F-4A2D-9BE1-6BA9D836A4A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60884" y="4305300"/>
          <a:ext cx="329992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="" xmlns:a16="http://schemas.microsoft.com/office/drawing/2014/main" id="{3774D899-2513-4D7A-AFBD-01C34B63C12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8481933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23F7B368-D72C-4A69-867F-D732DFF49D6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41271" y="-190500"/>
          <a:ext cx="453915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B1655614-AC64-4AFC-B34D-447F186C621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38029" y="2057400"/>
          <a:ext cx="453614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E9E4CA21-AFF2-475A-82F8-2ED30CB626E5}"/>
              </a:ext>
            </a:extLst>
          </p:cNvPr>
          <p:cNvGrpSpPr/>
          <p:nvPr/>
        </p:nvGrpSpPr>
        <p:grpSpPr>
          <a:xfrm>
            <a:off x="6499225" y="242888"/>
            <a:ext cx="4330700" cy="6203156"/>
            <a:chOff x="6499225" y="242888"/>
            <a:chExt cx="4330700" cy="6203156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4DFFDBB3-B9D6-4D7E-8788-ECDA731CC1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0375" y="2226469"/>
              <a:ext cx="2697163" cy="450056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EF06A95C-5FCE-4E0E-A3E6-3F8ECCCA8F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0375" y="2369344"/>
              <a:ext cx="2530473" cy="307181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BA0FC907-8D08-4914-B178-67D721237ECA}"/>
                </a:ext>
              </a:extLst>
            </p:cNvPr>
            <p:cNvCxnSpPr>
              <a:cxnSpLocks/>
            </p:cNvCxnSpPr>
            <p:nvPr/>
          </p:nvCxnSpPr>
          <p:spPr>
            <a:xfrm>
              <a:off x="8247527" y="3589338"/>
              <a:ext cx="2087098" cy="839787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C894D45F-86F7-411F-9631-C2B8C79F1E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9225" y="242888"/>
              <a:ext cx="3607321" cy="2001837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05777689-1C30-495B-83A0-8C99840198AA}"/>
                </a:ext>
              </a:extLst>
            </p:cNvPr>
            <p:cNvCxnSpPr>
              <a:cxnSpLocks/>
            </p:cNvCxnSpPr>
            <p:nvPr/>
          </p:nvCxnSpPr>
          <p:spPr>
            <a:xfrm>
              <a:off x="7705725" y="4379119"/>
              <a:ext cx="2181225" cy="2066925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34F65E45-6DA3-4C75-B335-A35252833615}"/>
                </a:ext>
              </a:extLst>
            </p:cNvPr>
            <p:cNvCxnSpPr>
              <a:cxnSpLocks/>
            </p:cNvCxnSpPr>
            <p:nvPr/>
          </p:nvCxnSpPr>
          <p:spPr>
            <a:xfrm>
              <a:off x="8016225" y="4092575"/>
              <a:ext cx="2813700" cy="543719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0C90177-031A-42E8-987F-0A41685C32EF}"/>
              </a:ext>
            </a:extLst>
          </p:cNvPr>
          <p:cNvSpPr/>
          <p:nvPr/>
        </p:nvSpPr>
        <p:spPr>
          <a:xfrm>
            <a:off x="2942983" y="6224285"/>
            <a:ext cx="504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Sources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EARF (2018), NRGI (2017), Dorner et al (2012), UNDP (2016), USGS (2018), IIED (2018)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4CB417A-3505-4F30-AF1A-2CA69C11C8F9}"/>
              </a:ext>
            </a:extLst>
          </p:cNvPr>
          <p:cNvSpPr txBox="1"/>
          <p:nvPr/>
        </p:nvSpPr>
        <p:spPr>
          <a:xfrm>
            <a:off x="0" y="164296"/>
            <a:ext cx="8849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ASM Mineral Production (USD $ Millions)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2" name="Table 51">
            <a:extLst>
              <a:ext uri="{FF2B5EF4-FFF2-40B4-BE49-F238E27FC236}">
                <a16:creationId xmlns="" xmlns:a16="http://schemas.microsoft.com/office/drawing/2014/main" id="{02CFB2DD-2B30-43E4-8EF9-CFFEAE737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887524"/>
              </p:ext>
            </p:extLst>
          </p:nvPr>
        </p:nvGraphicFramePr>
        <p:xfrm>
          <a:off x="2942983" y="4661694"/>
          <a:ext cx="5040001" cy="149352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499014">
                  <a:extLst>
                    <a:ext uri="{9D8B030D-6E8A-4147-A177-3AD203B41FA5}">
                      <a16:colId xmlns="" xmlns:a16="http://schemas.microsoft.com/office/drawing/2014/main" val="2716770549"/>
                    </a:ext>
                  </a:extLst>
                </a:gridCol>
                <a:gridCol w="1080346">
                  <a:extLst>
                    <a:ext uri="{9D8B030D-6E8A-4147-A177-3AD203B41FA5}">
                      <a16:colId xmlns="" xmlns:a16="http://schemas.microsoft.com/office/drawing/2014/main" val="49882957"/>
                    </a:ext>
                  </a:extLst>
                </a:gridCol>
                <a:gridCol w="1381840">
                  <a:extLst>
                    <a:ext uri="{9D8B030D-6E8A-4147-A177-3AD203B41FA5}">
                      <a16:colId xmlns="" xmlns:a16="http://schemas.microsoft.com/office/drawing/2014/main" val="1812220137"/>
                    </a:ext>
                  </a:extLst>
                </a:gridCol>
                <a:gridCol w="1078801">
                  <a:extLst>
                    <a:ext uri="{9D8B030D-6E8A-4147-A177-3AD203B41FA5}">
                      <a16:colId xmlns="" xmlns:a16="http://schemas.microsoft.com/office/drawing/2014/main" val="500161411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ASM % Share of Global Production</a:t>
                      </a:r>
                      <a:endParaRPr lang="en-US" sz="1400" b="0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618507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Development Minerals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45% (10% - 75%)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 Coloured Gemstones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80%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="" xmlns:a16="http://schemas.microsoft.com/office/drawing/2014/main" val="2238922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Gold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20% (12% - 25%)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 Cobalt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13% (8% - 15%)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="" xmlns:a16="http://schemas.microsoft.com/office/drawing/2014/main" val="910136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Iron Ore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4%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 Copper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1%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="" xmlns:a16="http://schemas.microsoft.com/office/drawing/2014/main" val="755628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Coal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10%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 Lead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="" xmlns:a16="http://schemas.microsoft.com/office/drawing/2014/main" val="3912838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Tin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60%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 Zinc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1%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="" xmlns:a16="http://schemas.microsoft.com/office/drawing/2014/main" val="3214141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Diamonds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15%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 Tungsten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6%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="" xmlns:a16="http://schemas.microsoft.com/office/drawing/2014/main" val="613832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Jade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35%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 Tantalum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50%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0" marT="0" marB="0" anchor="ctr"/>
                </a:tc>
                <a:extLst>
                  <a:ext uri="{0D108BD9-81ED-4DB2-BD59-A6C34878D82A}">
                    <a16:rowId xmlns="" xmlns:a16="http://schemas.microsoft.com/office/drawing/2014/main" val="370192151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8D2DC97-3070-417B-A67B-8EA7CA4DA8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t="22588" r="47920" b="69412"/>
          <a:stretch/>
        </p:blipFill>
        <p:spPr>
          <a:xfrm>
            <a:off x="-343627" y="4869578"/>
            <a:ext cx="3039226" cy="107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0BF3FCE-71F8-47B9-B0C6-BA2A21451C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4" t="22588" r="24741" b="69412"/>
          <a:stretch/>
        </p:blipFill>
        <p:spPr>
          <a:xfrm>
            <a:off x="258790" y="5601801"/>
            <a:ext cx="2725973" cy="12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E147F2-BB1A-4E74-80EF-B30369FC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work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="" xmlns:a16="http://schemas.microsoft.com/office/drawing/2014/main" id="{581AB6C5-6863-49DE-8335-09F5C3EB3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916758"/>
            <a:ext cx="7967899" cy="3878114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5B2D5F-381A-41B0-982C-3C8C7F1EE398}"/>
              </a:ext>
            </a:extLst>
          </p:cNvPr>
          <p:cNvSpPr txBox="1"/>
          <p:nvPr/>
        </p:nvSpPr>
        <p:spPr>
          <a:xfrm>
            <a:off x="8316766" y="1789841"/>
            <a:ext cx="356786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4"/>
                </a:solidFill>
              </a:rPr>
              <a:t>3 Technical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Livelihoods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Natural Resources</a:t>
            </a:r>
          </a:p>
          <a:p>
            <a:endParaRPr lang="en-US" sz="2000" dirty="0"/>
          </a:p>
          <a:p>
            <a:r>
              <a:rPr lang="en-US" sz="2000" i="1" dirty="0">
                <a:solidFill>
                  <a:schemeClr val="accent5"/>
                </a:solidFill>
              </a:rPr>
              <a:t>Through 3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Capacity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Governance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Emerging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i="1" dirty="0">
                <a:solidFill>
                  <a:schemeClr val="accent1"/>
                </a:solidFill>
              </a:rPr>
              <a:t>With 3 Signature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WORTH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Mines to Markets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Energy for Prosperity</a:t>
            </a:r>
          </a:p>
          <a:p>
            <a:r>
              <a:rPr lang="en-US" sz="20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81D6D5-9F36-429F-B68E-E5096339A55C}"/>
              </a:ext>
            </a:extLst>
          </p:cNvPr>
          <p:cNvSpPr txBox="1"/>
          <p:nvPr/>
        </p:nvSpPr>
        <p:spPr>
          <a:xfrm>
            <a:off x="2466611" y="5908133"/>
            <a:ext cx="4264631" cy="644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Pact is present in over 40 countries, with 5,000 staff worldwide</a:t>
            </a:r>
          </a:p>
        </p:txBody>
      </p:sp>
    </p:spTree>
    <p:extLst>
      <p:ext uri="{BB962C8B-B14F-4D97-AF65-F5344CB8AC3E}">
        <p14:creationId xmlns:p14="http://schemas.microsoft.com/office/powerpoint/2010/main" val="13197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862" t="35294" r="28072" b="49360"/>
          <a:stretch/>
        </p:blipFill>
        <p:spPr>
          <a:xfrm>
            <a:off x="2117125" y="3436936"/>
            <a:ext cx="6757833" cy="279211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132483" y="5480902"/>
          <a:ext cx="2860209" cy="573478"/>
        </p:xfrm>
        <a:graphic>
          <a:graphicData uri="http://schemas.openxmlformats.org/drawingml/2006/table">
            <a:tbl>
              <a:tblPr/>
              <a:tblGrid>
                <a:gridCol w="2860209">
                  <a:extLst>
                    <a:ext uri="{9D8B030D-6E8A-4147-A177-3AD203B41FA5}">
                      <a16:colId xmlns="" xmlns:a16="http://schemas.microsoft.com/office/drawing/2014/main" val="2684172866"/>
                    </a:ext>
                  </a:extLst>
                </a:gridCol>
              </a:tblGrid>
              <a:tr h="57347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Collect, analyze &amp; share data</a:t>
                      </a:r>
                    </a:p>
                  </a:txBody>
                  <a:tcPr marL="76200" marR="762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24195857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17127" y="720685"/>
            <a:ext cx="45360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2748" y="6199258"/>
            <a:ext cx="24812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en-US" sz="1600" b="1" kern="0" dirty="0">
                <a:solidFill>
                  <a:srgbClr val="7F7F7F"/>
                </a:solidFill>
                <a:latin typeface="Roboto"/>
              </a:rPr>
              <a:t>Inform policy-making &amp; interventions</a:t>
            </a:r>
          </a:p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1031" name="Picture 7" descr="http://www.pactworld.org/sites/default/files/board_krak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95" y="3689195"/>
            <a:ext cx="931255" cy="85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454537" y="550603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rgbClr val="7F7F7F"/>
                </a:solidFill>
                <a:latin typeface="Roboto"/>
              </a:rPr>
              <a:t>Improve</a:t>
            </a:r>
            <a:r>
              <a:rPr lang="en-US" sz="1600" kern="0" dirty="0">
                <a:solidFill>
                  <a:srgbClr val="7F7F7F"/>
                </a:solidFill>
                <a:latin typeface="Roboto"/>
              </a:rPr>
              <a:t> </a:t>
            </a:r>
            <a:r>
              <a:rPr lang="en-US" sz="1600" b="1" kern="0" dirty="0">
                <a:solidFill>
                  <a:srgbClr val="7F7F7F"/>
                </a:solidFill>
                <a:latin typeface="Roboto"/>
              </a:rPr>
              <a:t>miners' lives</a:t>
            </a:r>
          </a:p>
          <a:p>
            <a:pPr>
              <a:defRPr/>
            </a:pPr>
            <a:endParaRPr lang="en-US" sz="1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t="22588" r="24741" b="69412"/>
          <a:stretch/>
        </p:blipFill>
        <p:spPr>
          <a:xfrm>
            <a:off x="1854646" y="699720"/>
            <a:ext cx="7020312" cy="13877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441" y="4486780"/>
            <a:ext cx="764709" cy="994122"/>
          </a:xfrm>
          <a:prstGeom prst="rect">
            <a:avLst/>
          </a:prstGeom>
        </p:spPr>
      </p:pic>
      <p:pic>
        <p:nvPicPr>
          <p:cNvPr id="1036" name="Picture 12" descr="http://www.pactworld.org/sites/default/files/data_krak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73" y="4570491"/>
            <a:ext cx="897914" cy="9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2406246" y="1968691"/>
          <a:ext cx="7565097" cy="1863361"/>
        </p:xfrm>
        <a:graphic>
          <a:graphicData uri="http://schemas.openxmlformats.org/drawingml/2006/table">
            <a:tbl>
              <a:tblPr/>
              <a:tblGrid>
                <a:gridCol w="7565097">
                  <a:extLst>
                    <a:ext uri="{9D8B030D-6E8A-4147-A177-3AD203B41FA5}">
                      <a16:colId xmlns="" xmlns:a16="http://schemas.microsoft.com/office/drawing/2014/main" val="2684172866"/>
                    </a:ext>
                  </a:extLst>
                </a:gridCol>
              </a:tblGrid>
              <a:tr h="186336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dirty="0">
                          <a:solidFill>
                            <a:srgbClr val="009BD2"/>
                          </a:solidFill>
                          <a:effectLst/>
                          <a:latin typeface="Roboto"/>
                        </a:rPr>
                        <a:t>World Bank and Pact </a:t>
                      </a:r>
                      <a:r>
                        <a:rPr lang="en-US" sz="2000" b="1" baseline="0" dirty="0">
                          <a:solidFill>
                            <a:srgbClr val="009BD2"/>
                          </a:solidFill>
                          <a:effectLst/>
                          <a:latin typeface="Roboto"/>
                        </a:rPr>
                        <a:t>partnership to develop:</a:t>
                      </a:r>
                    </a:p>
                    <a:p>
                      <a:pPr algn="l" fontAlgn="base"/>
                      <a:endParaRPr lang="en-US" sz="2000" b="1" dirty="0">
                        <a:solidFill>
                          <a:srgbClr val="009BD2"/>
                        </a:solidFill>
                        <a:effectLst/>
                        <a:latin typeface="Roboto"/>
                      </a:endParaRPr>
                    </a:p>
                    <a:p>
                      <a:pPr marL="0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800" b="0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A </a:t>
                      </a:r>
                      <a:r>
                        <a:rPr lang="en-US" sz="1800" b="1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definitive online platform </a:t>
                      </a:r>
                      <a:r>
                        <a:rPr lang="en-US" sz="1800" b="0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that includes </a:t>
                      </a:r>
                      <a:r>
                        <a:rPr lang="en-US" sz="1800" b="1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shared indicators</a:t>
                      </a:r>
                      <a:r>
                        <a:rPr lang="en-US" sz="1800" b="0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, </a:t>
                      </a:r>
                      <a:r>
                        <a:rPr lang="en-US" sz="1800" b="1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data visualization</a:t>
                      </a:r>
                      <a:r>
                        <a:rPr lang="en-US" sz="1800" b="0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, a </a:t>
                      </a:r>
                      <a:r>
                        <a:rPr lang="en-US" sz="1800" b="1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gateway to all data sources</a:t>
                      </a:r>
                      <a:r>
                        <a:rPr lang="en-US" sz="1800" b="0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, and a </a:t>
                      </a:r>
                      <a:r>
                        <a:rPr lang="en-US" sz="1800" b="1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collective initiative </a:t>
                      </a:r>
                      <a:r>
                        <a:rPr lang="en-US" sz="1800" b="0" i="0" dirty="0">
                          <a:solidFill>
                            <a:srgbClr val="7F7F7F"/>
                          </a:solidFill>
                          <a:effectLst/>
                          <a:latin typeface="Roboto"/>
                        </a:rPr>
                        <a:t>to accurately monitor, evaluate, analyze and publish critical ASM information.</a:t>
                      </a:r>
                    </a:p>
                  </a:txBody>
                  <a:tcPr marL="76200" marR="762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24195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B71066-E412-4385-88E7-30B0F9BD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2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2F225-0020-445E-A2E8-D146B879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Pact’s Integrated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893798-BDD3-4EA5-A208-8651716B0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11" y="1322019"/>
            <a:ext cx="8986345" cy="52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966000"/>
            <a:ext cx="822960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a typeface="Apex New Medium Italic" panose="02010600040501010103" pitchFamily="50" charset="0"/>
              </a:rPr>
              <a:t>Mines to Markets (M2M) program: </a:t>
            </a:r>
            <a:br>
              <a:rPr lang="en-US" sz="4000" dirty="0">
                <a:ea typeface="Apex New Medium Italic" panose="02010600040501010103" pitchFamily="50" charset="0"/>
              </a:rPr>
            </a:br>
            <a:r>
              <a:rPr lang="en-US" sz="4000" dirty="0">
                <a:ea typeface="Apex New Medium Italic" panose="02010600040501010103" pitchFamily="50" charset="0"/>
              </a:rPr>
              <a:t>where we currently work</a:t>
            </a:r>
            <a:r>
              <a:rPr lang="en-US" sz="4000" dirty="0">
                <a:solidFill>
                  <a:srgbClr val="5A2A00"/>
                </a:solidFill>
                <a:ea typeface="Apex New Medium Italic" panose="02010600040501010103" pitchFamily="50" charset="0"/>
              </a:rPr>
              <a:t/>
            </a:r>
            <a:br>
              <a:rPr lang="en-US" sz="4000" dirty="0">
                <a:solidFill>
                  <a:srgbClr val="5A2A00"/>
                </a:solidFill>
                <a:ea typeface="Apex New Medium Italic" panose="02010600040501010103" pitchFamily="50" charset="0"/>
              </a:rPr>
            </a:br>
            <a:r>
              <a:rPr lang="en-US" sz="2700" dirty="0">
                <a:solidFill>
                  <a:srgbClr val="0070C0"/>
                </a:solidFill>
                <a:ea typeface="Apex New Medium Italic" panose="02010600040501010103" pitchFamily="50" charset="0"/>
              </a:rPr>
              <a:t>Currently: 20+ mining projects in 13 countries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006" y="1960240"/>
            <a:ext cx="4782194" cy="2776180"/>
          </a:xfrm>
        </p:spPr>
      </p:pic>
      <p:sp>
        <p:nvSpPr>
          <p:cNvPr id="22" name="TextBox 21"/>
          <p:cNvSpPr txBox="1"/>
          <p:nvPr/>
        </p:nvSpPr>
        <p:spPr>
          <a:xfrm>
            <a:off x="1390006" y="2208004"/>
            <a:ext cx="2667000" cy="4113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Key focus areas: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b="1" dirty="0"/>
              <a:t>Access to Markets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b="1" dirty="0"/>
              <a:t>Gender &amp; Mining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b="1" dirty="0"/>
              <a:t>Governance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b="1" dirty="0"/>
              <a:t>Formalization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b="1" dirty="0"/>
              <a:t>Health and Safety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b="1" dirty="0"/>
              <a:t>Child Labor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000" b="1" dirty="0"/>
              <a:t>Environment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1492" y="2133336"/>
            <a:ext cx="3734855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u="sng" dirty="0"/>
              <a:t>Southern Africa: </a:t>
            </a:r>
          </a:p>
          <a:p>
            <a:pPr>
              <a:spcBef>
                <a:spcPts val="600"/>
              </a:spcBef>
            </a:pPr>
            <a:r>
              <a:rPr lang="en-US" b="1" dirty="0"/>
              <a:t>Madagascar </a:t>
            </a:r>
            <a:r>
              <a:rPr lang="en-US" dirty="0"/>
              <a:t>(ilmenite)</a:t>
            </a:r>
            <a:endParaRPr lang="en-US" b="1" dirty="0"/>
          </a:p>
          <a:p>
            <a:pPr>
              <a:spcBef>
                <a:spcPts val="600"/>
              </a:spcBef>
            </a:pPr>
            <a:r>
              <a:rPr lang="en-US" b="1" dirty="0"/>
              <a:t>Zambia </a:t>
            </a:r>
            <a:r>
              <a:rPr lang="en-US" dirty="0"/>
              <a:t>(development minerals) </a:t>
            </a:r>
          </a:p>
          <a:p>
            <a:pPr>
              <a:spcBef>
                <a:spcPts val="600"/>
              </a:spcBef>
            </a:pPr>
            <a:r>
              <a:rPr lang="en-US" b="1" dirty="0"/>
              <a:t>Zimbabwe </a:t>
            </a:r>
            <a:r>
              <a:rPr lang="en-US" dirty="0"/>
              <a:t>(gold) 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u="sng" dirty="0"/>
              <a:t>Latin America: </a:t>
            </a:r>
          </a:p>
          <a:p>
            <a:pPr>
              <a:spcBef>
                <a:spcPts val="600"/>
              </a:spcBef>
            </a:pPr>
            <a:r>
              <a:rPr lang="en-US" b="1" dirty="0"/>
              <a:t>Colombia </a:t>
            </a:r>
            <a:r>
              <a:rPr lang="en-US" dirty="0"/>
              <a:t>(gold, coal) 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u="sng" dirty="0"/>
              <a:t>Asia: </a:t>
            </a:r>
          </a:p>
          <a:p>
            <a:pPr>
              <a:spcBef>
                <a:spcPts val="600"/>
              </a:spcBef>
            </a:pPr>
            <a:r>
              <a:rPr lang="en-US" b="1" dirty="0"/>
              <a:t>Myanmar  </a:t>
            </a:r>
            <a:r>
              <a:rPr lang="en-US" dirty="0"/>
              <a:t>(gold) 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u="sng" dirty="0"/>
              <a:t>Global: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Delve Database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0283824-B943-4FB8-A662-E85A9D7FADA0}"/>
              </a:ext>
            </a:extLst>
          </p:cNvPr>
          <p:cNvSpPr/>
          <p:nvPr/>
        </p:nvSpPr>
        <p:spPr>
          <a:xfrm>
            <a:off x="4885359" y="2133336"/>
            <a:ext cx="2867163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u="sng" dirty="0"/>
              <a:t>East Africa </a:t>
            </a:r>
          </a:p>
          <a:p>
            <a:pPr>
              <a:spcBef>
                <a:spcPts val="600"/>
              </a:spcBef>
            </a:pPr>
            <a:r>
              <a:rPr lang="en-US" b="1" dirty="0"/>
              <a:t>Ethiopia  </a:t>
            </a:r>
            <a:r>
              <a:rPr lang="en-US" dirty="0"/>
              <a:t>(gold, gems) </a:t>
            </a:r>
          </a:p>
          <a:p>
            <a:pPr>
              <a:spcBef>
                <a:spcPts val="600"/>
              </a:spcBef>
            </a:pPr>
            <a:r>
              <a:rPr lang="en-US" b="1" dirty="0"/>
              <a:t>Kenya </a:t>
            </a:r>
            <a:r>
              <a:rPr lang="en-US" dirty="0"/>
              <a:t>(gold) </a:t>
            </a:r>
          </a:p>
          <a:p>
            <a:pPr>
              <a:spcBef>
                <a:spcPts val="600"/>
              </a:spcBef>
            </a:pPr>
            <a:r>
              <a:rPr lang="en-US" b="1" dirty="0"/>
              <a:t>Tanzania </a:t>
            </a:r>
            <a:r>
              <a:rPr lang="en-US" dirty="0"/>
              <a:t>(gems) </a:t>
            </a:r>
          </a:p>
          <a:p>
            <a:pPr>
              <a:spcBef>
                <a:spcPts val="600"/>
              </a:spcBef>
            </a:pPr>
            <a:endParaRPr lang="en-US" b="1" dirty="0"/>
          </a:p>
          <a:p>
            <a:pPr>
              <a:spcBef>
                <a:spcPts val="600"/>
              </a:spcBef>
            </a:pPr>
            <a:r>
              <a:rPr lang="en-US" b="1" dirty="0"/>
              <a:t>Burundi  </a:t>
            </a:r>
            <a:r>
              <a:rPr lang="en-US" dirty="0"/>
              <a:t>(3T) </a:t>
            </a:r>
          </a:p>
          <a:p>
            <a:pPr>
              <a:spcBef>
                <a:spcPts val="600"/>
              </a:spcBef>
            </a:pPr>
            <a:r>
              <a:rPr lang="en-US" b="1" dirty="0"/>
              <a:t>DRC </a:t>
            </a:r>
            <a:r>
              <a:rPr lang="en-US" dirty="0"/>
              <a:t>(3T, cobalt, copper) </a:t>
            </a:r>
          </a:p>
          <a:p>
            <a:pPr>
              <a:spcBef>
                <a:spcPts val="600"/>
              </a:spcBef>
            </a:pPr>
            <a:r>
              <a:rPr lang="en-US" b="1" dirty="0"/>
              <a:t>Rwanda </a:t>
            </a:r>
            <a:r>
              <a:rPr lang="en-US" dirty="0"/>
              <a:t>(3T) </a:t>
            </a:r>
          </a:p>
          <a:p>
            <a:pPr>
              <a:spcBef>
                <a:spcPts val="600"/>
              </a:spcBef>
            </a:pPr>
            <a:r>
              <a:rPr lang="en-US" b="1" dirty="0"/>
              <a:t>Uganda </a:t>
            </a:r>
            <a:r>
              <a:rPr lang="en-US" dirty="0"/>
              <a:t>(3T) </a:t>
            </a:r>
          </a:p>
          <a:p>
            <a:pPr>
              <a:spcBef>
                <a:spcPts val="600"/>
              </a:spcBef>
            </a:pPr>
            <a:endParaRPr lang="en-US" b="1" dirty="0"/>
          </a:p>
          <a:p>
            <a:pPr>
              <a:spcBef>
                <a:spcPts val="600"/>
              </a:spcBef>
            </a:pPr>
            <a:r>
              <a:rPr lang="en-US" u="sng" dirty="0"/>
              <a:t>West Africa </a:t>
            </a:r>
          </a:p>
          <a:p>
            <a:pPr>
              <a:spcBef>
                <a:spcPts val="600"/>
              </a:spcBef>
            </a:pPr>
            <a:r>
              <a:rPr lang="en-US" b="1" dirty="0"/>
              <a:t>Nigeria </a:t>
            </a:r>
            <a:r>
              <a:rPr lang="en-US" dirty="0"/>
              <a:t>(gold, gems)  </a:t>
            </a:r>
          </a:p>
        </p:txBody>
      </p:sp>
    </p:spTree>
    <p:extLst>
      <p:ext uri="{BB962C8B-B14F-4D97-AF65-F5344CB8AC3E}">
        <p14:creationId xmlns:p14="http://schemas.microsoft.com/office/powerpoint/2010/main" val="3076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452F6-3D06-44E5-967F-3E437059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Pact GLR Portfolio 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8" name="Gruppieren 10">
            <a:extLst>
              <a:ext uri="{FF2B5EF4-FFF2-40B4-BE49-F238E27FC236}">
                <a16:creationId xmlns="" xmlns:a16="http://schemas.microsoft.com/office/drawing/2014/main" id="{51C7AB6F-0749-4054-830F-3CCA55FB5C56}"/>
              </a:ext>
            </a:extLst>
          </p:cNvPr>
          <p:cNvGrpSpPr/>
          <p:nvPr/>
        </p:nvGrpSpPr>
        <p:grpSpPr>
          <a:xfrm>
            <a:off x="7444619" y="1027906"/>
            <a:ext cx="4036007" cy="3904733"/>
            <a:chOff x="304597" y="1422931"/>
            <a:chExt cx="5359893" cy="5030035"/>
          </a:xfrm>
          <a:noFill/>
          <a:effectLst>
            <a:glow rad="114300">
              <a:schemeClr val="bg1">
                <a:alpha val="54000"/>
              </a:schemeClr>
            </a:glow>
          </a:effectLst>
        </p:grpSpPr>
        <p:pic>
          <p:nvPicPr>
            <p:cNvPr id="19" name="Grafik 11">
              <a:extLst>
                <a:ext uri="{FF2B5EF4-FFF2-40B4-BE49-F238E27FC236}">
                  <a16:creationId xmlns="" xmlns:a16="http://schemas.microsoft.com/office/drawing/2014/main" id="{440786E2-AC7E-421F-BB4A-AF19DF66A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597" y="1422931"/>
              <a:ext cx="5359893" cy="5030035"/>
            </a:xfrm>
            <a:prstGeom prst="rect">
              <a:avLst/>
            </a:prstGeom>
            <a:grpFill/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0" name="Textfeld 12">
              <a:extLst>
                <a:ext uri="{FF2B5EF4-FFF2-40B4-BE49-F238E27FC236}">
                  <a16:creationId xmlns="" xmlns:a16="http://schemas.microsoft.com/office/drawing/2014/main" id="{89363A0C-B1F9-4313-9F87-2F35544AE229}"/>
                </a:ext>
              </a:extLst>
            </p:cNvPr>
            <p:cNvSpPr txBox="1"/>
            <p:nvPr/>
          </p:nvSpPr>
          <p:spPr>
            <a:xfrm>
              <a:off x="4118881" y="3643830"/>
              <a:ext cx="827373" cy="3964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South Kivu</a:t>
              </a:r>
              <a:endParaRPr lang="en-GB" sz="700" b="1" dirty="0"/>
            </a:p>
          </p:txBody>
        </p:sp>
        <p:sp>
          <p:nvSpPr>
            <p:cNvPr id="21" name="Textfeld 13">
              <a:extLst>
                <a:ext uri="{FF2B5EF4-FFF2-40B4-BE49-F238E27FC236}">
                  <a16:creationId xmlns="" xmlns:a16="http://schemas.microsoft.com/office/drawing/2014/main" id="{18215D13-58CB-4649-928A-604A74ECA515}"/>
                </a:ext>
              </a:extLst>
            </p:cNvPr>
            <p:cNvSpPr txBox="1"/>
            <p:nvPr/>
          </p:nvSpPr>
          <p:spPr>
            <a:xfrm>
              <a:off x="4225863" y="3032803"/>
              <a:ext cx="570288" cy="19246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North Kivu</a:t>
              </a:r>
              <a:endParaRPr lang="en-GB" sz="700" b="1" dirty="0"/>
            </a:p>
          </p:txBody>
        </p:sp>
        <p:sp>
          <p:nvSpPr>
            <p:cNvPr id="22" name="Textfeld 14">
              <a:extLst>
                <a:ext uri="{FF2B5EF4-FFF2-40B4-BE49-F238E27FC236}">
                  <a16:creationId xmlns="" xmlns:a16="http://schemas.microsoft.com/office/drawing/2014/main" id="{132E2A69-CEFA-4E12-889C-FDE939D955B6}"/>
                </a:ext>
              </a:extLst>
            </p:cNvPr>
            <p:cNvSpPr txBox="1"/>
            <p:nvPr/>
          </p:nvSpPr>
          <p:spPr>
            <a:xfrm>
              <a:off x="3579984" y="3859629"/>
              <a:ext cx="827374" cy="2577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Maniema</a:t>
              </a:r>
              <a:endParaRPr lang="en-GB" sz="700" b="1" dirty="0"/>
            </a:p>
          </p:txBody>
        </p:sp>
        <p:sp>
          <p:nvSpPr>
            <p:cNvPr id="23" name="Textfeld 15">
              <a:extLst>
                <a:ext uri="{FF2B5EF4-FFF2-40B4-BE49-F238E27FC236}">
                  <a16:creationId xmlns="" xmlns:a16="http://schemas.microsoft.com/office/drawing/2014/main" id="{F2D3A0EE-41D9-4784-96BB-82FDCDCDEF5C}"/>
                </a:ext>
              </a:extLst>
            </p:cNvPr>
            <p:cNvSpPr txBox="1"/>
            <p:nvPr/>
          </p:nvSpPr>
          <p:spPr>
            <a:xfrm>
              <a:off x="3812609" y="4384779"/>
              <a:ext cx="1168977" cy="2577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Tanganyika</a:t>
              </a:r>
              <a:endParaRPr lang="en-GB" sz="700" b="1" dirty="0"/>
            </a:p>
          </p:txBody>
        </p:sp>
        <p:sp>
          <p:nvSpPr>
            <p:cNvPr id="24" name="Textfeld 16">
              <a:extLst>
                <a:ext uri="{FF2B5EF4-FFF2-40B4-BE49-F238E27FC236}">
                  <a16:creationId xmlns="" xmlns:a16="http://schemas.microsoft.com/office/drawing/2014/main" id="{45DBD6A9-1349-4512-BB5C-7D17A76B7552}"/>
                </a:ext>
              </a:extLst>
            </p:cNvPr>
            <p:cNvSpPr txBox="1"/>
            <p:nvPr/>
          </p:nvSpPr>
          <p:spPr>
            <a:xfrm>
              <a:off x="3404474" y="4728964"/>
              <a:ext cx="839860" cy="3964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Haut-Lomami</a:t>
              </a:r>
              <a:endParaRPr lang="en-GB" sz="700" b="1" dirty="0"/>
            </a:p>
          </p:txBody>
        </p:sp>
        <p:sp>
          <p:nvSpPr>
            <p:cNvPr id="25" name="Textfeld 17">
              <a:extLst>
                <a:ext uri="{FF2B5EF4-FFF2-40B4-BE49-F238E27FC236}">
                  <a16:creationId xmlns="" xmlns:a16="http://schemas.microsoft.com/office/drawing/2014/main" id="{5A8D15BD-7B5E-4AD1-B293-15DE1C983719}"/>
                </a:ext>
              </a:extLst>
            </p:cNvPr>
            <p:cNvSpPr txBox="1"/>
            <p:nvPr/>
          </p:nvSpPr>
          <p:spPr>
            <a:xfrm>
              <a:off x="3977168" y="5221624"/>
              <a:ext cx="839860" cy="3964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Haut-Katanga</a:t>
              </a:r>
              <a:endParaRPr lang="en-GB" sz="700" b="1" dirty="0"/>
            </a:p>
          </p:txBody>
        </p:sp>
        <p:sp>
          <p:nvSpPr>
            <p:cNvPr id="26" name="Textfeld 18">
              <a:extLst>
                <a:ext uri="{FF2B5EF4-FFF2-40B4-BE49-F238E27FC236}">
                  <a16:creationId xmlns="" xmlns:a16="http://schemas.microsoft.com/office/drawing/2014/main" id="{00B14662-60A1-4F6E-ACDF-4259A5FC3C9D}"/>
                </a:ext>
              </a:extLst>
            </p:cNvPr>
            <p:cNvSpPr txBox="1"/>
            <p:nvPr/>
          </p:nvSpPr>
          <p:spPr>
            <a:xfrm>
              <a:off x="2984544" y="5229352"/>
              <a:ext cx="839860" cy="2577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Lualaba</a:t>
              </a:r>
              <a:endParaRPr lang="en-GB" sz="700" b="1" dirty="0"/>
            </a:p>
          </p:txBody>
        </p:sp>
        <p:sp>
          <p:nvSpPr>
            <p:cNvPr id="27" name="Textfeld 19">
              <a:extLst>
                <a:ext uri="{FF2B5EF4-FFF2-40B4-BE49-F238E27FC236}">
                  <a16:creationId xmlns="" xmlns:a16="http://schemas.microsoft.com/office/drawing/2014/main" id="{7644EDDE-7D9A-4360-BF95-3F92E0D1191B}"/>
                </a:ext>
              </a:extLst>
            </p:cNvPr>
            <p:cNvSpPr txBox="1"/>
            <p:nvPr/>
          </p:nvSpPr>
          <p:spPr>
            <a:xfrm>
              <a:off x="4577262" y="3713213"/>
              <a:ext cx="800006" cy="2577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BURUNDI</a:t>
              </a:r>
            </a:p>
          </p:txBody>
        </p:sp>
        <p:sp>
          <p:nvSpPr>
            <p:cNvPr id="28" name="Textfeld 20">
              <a:extLst>
                <a:ext uri="{FF2B5EF4-FFF2-40B4-BE49-F238E27FC236}">
                  <a16:creationId xmlns="" xmlns:a16="http://schemas.microsoft.com/office/drawing/2014/main" id="{A3185699-CF15-4C02-B10E-1C8E435B6A6B}"/>
                </a:ext>
              </a:extLst>
            </p:cNvPr>
            <p:cNvSpPr txBox="1"/>
            <p:nvPr/>
          </p:nvSpPr>
          <p:spPr>
            <a:xfrm>
              <a:off x="4581581" y="3377187"/>
              <a:ext cx="800008" cy="2577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RWANDA</a:t>
              </a:r>
            </a:p>
          </p:txBody>
        </p:sp>
        <p:sp>
          <p:nvSpPr>
            <p:cNvPr id="29" name="Textfeld 21">
              <a:extLst>
                <a:ext uri="{FF2B5EF4-FFF2-40B4-BE49-F238E27FC236}">
                  <a16:creationId xmlns="" xmlns:a16="http://schemas.microsoft.com/office/drawing/2014/main" id="{B1A5AFB8-D2AC-4C03-9E67-C3041369D2D8}"/>
                </a:ext>
              </a:extLst>
            </p:cNvPr>
            <p:cNvSpPr txBox="1"/>
            <p:nvPr/>
          </p:nvSpPr>
          <p:spPr>
            <a:xfrm>
              <a:off x="4817028" y="2842405"/>
              <a:ext cx="800008" cy="25770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700" b="1" dirty="0"/>
                <a:t>UGANDA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09537D2-7610-4EB4-983E-A5E24265318F}"/>
              </a:ext>
            </a:extLst>
          </p:cNvPr>
          <p:cNvSpPr/>
          <p:nvPr/>
        </p:nvSpPr>
        <p:spPr>
          <a:xfrm>
            <a:off x="672465" y="1629327"/>
            <a:ext cx="43884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954" indent="-683954" defTabSz="911935">
              <a:buBlip>
                <a:blip r:embed="rId3"/>
              </a:buBlip>
            </a:pPr>
            <a:r>
              <a:rPr lang="en-GB" sz="2800" b="1" kern="0" dirty="0">
                <a:solidFill>
                  <a:sysClr val="windowText" lastClr="000000"/>
                </a:solidFill>
              </a:rPr>
              <a:t>4</a:t>
            </a:r>
            <a:r>
              <a:rPr lang="en-GB" sz="2800" kern="0" dirty="0">
                <a:solidFill>
                  <a:sysClr val="windowText" lastClr="000000"/>
                </a:solidFill>
              </a:rPr>
              <a:t> Supply Countries</a:t>
            </a:r>
          </a:p>
          <a:p>
            <a:pPr marL="683954" indent="-683954" defTabSz="911935">
              <a:buBlip>
                <a:blip r:embed="rId3"/>
              </a:buBlip>
            </a:pPr>
            <a:r>
              <a:rPr lang="en-GB" sz="2800" b="1" kern="0" dirty="0">
                <a:solidFill>
                  <a:sysClr val="windowText" lastClr="000000"/>
                </a:solidFill>
              </a:rPr>
              <a:t>2,073 active 3T sites</a:t>
            </a:r>
            <a:endParaRPr lang="en-GB" sz="2800" kern="0" dirty="0">
              <a:solidFill>
                <a:sysClr val="windowText" lastClr="000000"/>
              </a:solidFill>
            </a:endParaRPr>
          </a:p>
          <a:p>
            <a:pPr marL="683954" indent="-683954" defTabSz="911935">
              <a:buBlip>
                <a:blip r:embed="rId3"/>
              </a:buBlip>
            </a:pPr>
            <a:r>
              <a:rPr lang="en-GB" sz="2800" b="1" kern="0" dirty="0">
                <a:solidFill>
                  <a:sysClr val="windowText" lastClr="000000"/>
                </a:solidFill>
              </a:rPr>
              <a:t>~ 2,100 metric tonnes </a:t>
            </a:r>
            <a:r>
              <a:rPr lang="en-GB" sz="2800" kern="0" dirty="0">
                <a:solidFill>
                  <a:sysClr val="windowText" lastClr="000000"/>
                </a:solidFill>
              </a:rPr>
              <a:t>per month</a:t>
            </a:r>
          </a:p>
          <a:p>
            <a:pPr marL="683954" indent="-683954" defTabSz="911935">
              <a:buBlip>
                <a:blip r:embed="rId3"/>
              </a:buBlip>
            </a:pPr>
            <a:r>
              <a:rPr lang="en-GB" sz="2800" b="1" kern="0" dirty="0">
                <a:solidFill>
                  <a:sysClr val="windowText" lastClr="000000"/>
                </a:solidFill>
              </a:rPr>
              <a:t>&gt; 80,000</a:t>
            </a:r>
            <a:r>
              <a:rPr lang="en-GB" sz="2800" kern="0" dirty="0">
                <a:solidFill>
                  <a:sysClr val="windowText" lastClr="000000"/>
                </a:solidFill>
              </a:rPr>
              <a:t> miners plus other workers and dependents (impact x 5)</a:t>
            </a:r>
          </a:p>
        </p:txBody>
      </p:sp>
    </p:spTree>
    <p:extLst>
      <p:ext uri="{BB962C8B-B14F-4D97-AF65-F5344CB8AC3E}">
        <p14:creationId xmlns:p14="http://schemas.microsoft.com/office/powerpoint/2010/main" val="17608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OSH cartoons, </a:t>
            </a:r>
            <a:r>
              <a:rPr lang="en-US" i="1" dirty="0"/>
              <a:t>'</a:t>
            </a:r>
            <a:r>
              <a:rPr lang="en-US" i="1" dirty="0" err="1"/>
              <a:t>Boite</a:t>
            </a:r>
            <a:r>
              <a:rPr lang="en-US" i="1" dirty="0"/>
              <a:t> à image</a:t>
            </a:r>
            <a:r>
              <a:rPr lang="en-US" dirty="0"/>
              <a:t>‘ exercise 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766" y="1538289"/>
            <a:ext cx="3335975" cy="25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4101010" y="1550814"/>
            <a:ext cx="3412885" cy="2565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64" y="1420307"/>
            <a:ext cx="1919287" cy="2696132"/>
          </a:xfrm>
          <a:prstGeom prst="rect">
            <a:avLst/>
          </a:prstGeom>
        </p:spPr>
      </p:pic>
      <p:pic>
        <p:nvPicPr>
          <p:cNvPr id="12" name="Picture 11" descr="C:\Users\CVILLE~1\AppData\Local\Temp\Rar$DI16.443\glissement part 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66" y="4234421"/>
            <a:ext cx="3335975" cy="21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CVILLE~1\AppData\Local\Temp\Rar$DI32.200\Child labor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4" t="7691" r="4770" b="11050"/>
          <a:stretch/>
        </p:blipFill>
        <p:spPr bwMode="auto">
          <a:xfrm>
            <a:off x="4101010" y="4234421"/>
            <a:ext cx="3412885" cy="2133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pic>
        <p:nvPicPr>
          <p:cNvPr id="14" name="Picture 13" descr="C:\Users\CVILLE~1\AppData\Local\Temp\Rar$DI02.694\glissement part 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164" y="4184832"/>
            <a:ext cx="1818065" cy="2183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D176DE-D808-4AA8-9643-224BD078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sz="2800" b="1" u="sng" dirty="0">
                <a:solidFill>
                  <a:schemeClr val="tx1"/>
                </a:solidFill>
              </a:rPr>
              <a:t>Responsible Sourcing</a:t>
            </a:r>
            <a:r>
              <a:rPr lang="en-US" altLang="en-US" sz="2800" b="1" dirty="0">
                <a:solidFill>
                  <a:schemeClr val="tx1"/>
                </a:solidFill>
              </a:rPr>
              <a:t/>
            </a:r>
            <a:br>
              <a:rPr lang="en-US" altLang="en-US" sz="2800" b="1" dirty="0">
                <a:solidFill>
                  <a:schemeClr val="tx1"/>
                </a:solidFill>
              </a:rPr>
            </a:br>
            <a:r>
              <a:rPr lang="en-US" altLang="en-US" sz="1600" b="1" dirty="0">
                <a:solidFill>
                  <a:schemeClr val="tx1"/>
                </a:solidFill>
              </a:rPr>
              <a:t/>
            </a:r>
            <a:br>
              <a:rPr lang="en-US" altLang="en-US" sz="1600" b="1" dirty="0">
                <a:solidFill>
                  <a:schemeClr val="tx1"/>
                </a:solidFill>
              </a:rPr>
            </a:br>
            <a:r>
              <a:rPr lang="en-US" altLang="en-US" sz="2800" b="1" dirty="0" err="1">
                <a:solidFill>
                  <a:schemeClr val="tx1"/>
                </a:solidFill>
              </a:rPr>
              <a:t>Mutoshi</a:t>
            </a:r>
            <a:r>
              <a:rPr lang="en-US" altLang="en-US" sz="2800" b="1" dirty="0">
                <a:solidFill>
                  <a:schemeClr val="tx1"/>
                </a:solidFill>
              </a:rPr>
              <a:t> mine, DRC</a:t>
            </a:r>
            <a:br>
              <a:rPr lang="en-US" altLang="en-US" sz="2800" b="1" dirty="0">
                <a:solidFill>
                  <a:schemeClr val="tx1"/>
                </a:solidFill>
              </a:rPr>
            </a:br>
            <a:r>
              <a:rPr lang="en-US" altLang="en-US" sz="1600" b="1" dirty="0">
                <a:solidFill>
                  <a:schemeClr val="tx1"/>
                </a:solidFill>
              </a:rPr>
              <a:t/>
            </a:r>
            <a:br>
              <a:rPr lang="en-US" altLang="en-US" sz="1600" b="1" dirty="0">
                <a:solidFill>
                  <a:schemeClr val="tx1"/>
                </a:solidFill>
              </a:rPr>
            </a:br>
            <a:r>
              <a:rPr lang="en-US" altLang="en-US" sz="2800" b="1" dirty="0">
                <a:solidFill>
                  <a:schemeClr val="tx1"/>
                </a:solidFill>
              </a:rPr>
              <a:t>Formalizing ASM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D72707-AE1E-466A-A4D8-2280DF5AC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87" y="2438400"/>
            <a:ext cx="3877610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latin typeface="+mn-lt"/>
              </a:rPr>
              <a:t>Trafigura offtake agreement with </a:t>
            </a:r>
            <a:r>
              <a:rPr lang="en-US" sz="1800" dirty="0" err="1">
                <a:latin typeface="+mn-lt"/>
              </a:rPr>
              <a:t>Chemaf</a:t>
            </a:r>
            <a:r>
              <a:rPr lang="en-US" sz="1800" dirty="0">
                <a:latin typeface="+mn-lt"/>
              </a:rPr>
              <a:t> for cobalt hydroxide</a:t>
            </a:r>
          </a:p>
          <a:p>
            <a:r>
              <a:rPr lang="en-US" sz="1800" dirty="0">
                <a:latin typeface="+mn-lt"/>
              </a:rPr>
              <a:t>Development of large, mechanized mine</a:t>
            </a:r>
          </a:p>
          <a:p>
            <a:r>
              <a:rPr lang="en-US" sz="1800" dirty="0">
                <a:latin typeface="+mn-lt"/>
              </a:rPr>
              <a:t>10,000 ASM workers on concession</a:t>
            </a:r>
          </a:p>
          <a:p>
            <a:r>
              <a:rPr lang="en-US" sz="1800" dirty="0">
                <a:latin typeface="+mn-lt"/>
              </a:rPr>
              <a:t>Livelihoods, child labor, OECD DDG, OHS, human rights, vocational training</a:t>
            </a:r>
          </a:p>
          <a:p>
            <a:r>
              <a:rPr lang="en-US" sz="1800" dirty="0">
                <a:latin typeface="+mn-lt"/>
              </a:rPr>
              <a:t>Pact is coordinator &amp; capacity development partner</a:t>
            </a:r>
          </a:p>
          <a:p>
            <a:r>
              <a:rPr lang="en-US" sz="1800" dirty="0">
                <a:latin typeface="+mn-lt"/>
              </a:rPr>
              <a:t>Supporting viable livelihoods</a:t>
            </a:r>
          </a:p>
        </p:txBody>
      </p:sp>
      <p:pic>
        <p:nvPicPr>
          <p:cNvPr id="44033" name="Picture 2">
            <a:extLst>
              <a:ext uri="{FF2B5EF4-FFF2-40B4-BE49-F238E27FC236}">
                <a16:creationId xmlns="" xmlns:a16="http://schemas.microsoft.com/office/drawing/2014/main" id="{A1AA3975-41E8-445B-92B0-570B9CD4E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r="8700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DFE6BE9-55EB-42E8-B1D1-6E1BB8FA6264}"/>
              </a:ext>
            </a:extLst>
          </p:cNvPr>
          <p:cNvSpPr/>
          <p:nvPr/>
        </p:nvSpPr>
        <p:spPr>
          <a:xfrm>
            <a:off x="4639055" y="6475279"/>
            <a:ext cx="69040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/>
              <a:t>ASM workers convened for distribution of digging areas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419A04-076E-4E91-A669-997D7A5CD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395" y="44167"/>
            <a:ext cx="2074606" cy="156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C39AB6E-E73B-A349-8F21-C6DC12B791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34" y="334537"/>
            <a:ext cx="8043746" cy="603281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610DAB4-DB25-5F4D-9595-6133D04592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912" y="89209"/>
            <a:ext cx="1219733" cy="8806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481DF7F-3D8B-0E4B-B9AB-BE305A25B313}"/>
              </a:ext>
            </a:extLst>
          </p:cNvPr>
          <p:cNvSpPr txBox="1">
            <a:spLocks/>
          </p:cNvSpPr>
          <p:nvPr/>
        </p:nvSpPr>
        <p:spPr>
          <a:xfrm>
            <a:off x="59462" y="666208"/>
            <a:ext cx="1883679" cy="153058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Understanding WFCL:</a:t>
            </a:r>
          </a:p>
          <a:p>
            <a:endParaRPr lang="en-US" sz="2400" b="1" dirty="0"/>
          </a:p>
          <a:p>
            <a:r>
              <a:rPr lang="en-US" sz="2400" b="1" dirty="0"/>
              <a:t>Kasulo Mine site </a:t>
            </a:r>
          </a:p>
        </p:txBody>
      </p:sp>
    </p:spTree>
    <p:extLst>
      <p:ext uri="{BB962C8B-B14F-4D97-AF65-F5344CB8AC3E}">
        <p14:creationId xmlns:p14="http://schemas.microsoft.com/office/powerpoint/2010/main" val="11362144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act PPT">
      <a:dk1>
        <a:sysClr val="windowText" lastClr="000000"/>
      </a:dk1>
      <a:lt1>
        <a:sysClr val="window" lastClr="FFFFFF"/>
      </a:lt1>
      <a:dk2>
        <a:srgbClr val="726963"/>
      </a:dk2>
      <a:lt2>
        <a:srgbClr val="DBD7D3"/>
      </a:lt2>
      <a:accent1>
        <a:srgbClr val="74005F"/>
      </a:accent1>
      <a:accent2>
        <a:srgbClr val="88AC2E"/>
      </a:accent2>
      <a:accent3>
        <a:srgbClr val="E8B909"/>
      </a:accent3>
      <a:accent4>
        <a:srgbClr val="E0861A"/>
      </a:accent4>
      <a:accent5>
        <a:srgbClr val="0092C8"/>
      </a:accent5>
      <a:accent6>
        <a:srgbClr val="5A2A00"/>
      </a:accent6>
      <a:hlink>
        <a:srgbClr val="005E81"/>
      </a:hlink>
      <a:folHlink>
        <a:srgbClr val="ADBD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987</Words>
  <Application>Microsoft Office PowerPoint</Application>
  <PresentationFormat>Grand écran</PresentationFormat>
  <Paragraphs>211</Paragraphs>
  <Slides>31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1" baseType="lpstr">
      <vt:lpstr>Apex New Medium Italic</vt:lpstr>
      <vt:lpstr>Arial</vt:lpstr>
      <vt:lpstr>Calibri</vt:lpstr>
      <vt:lpstr>Calibri Light</vt:lpstr>
      <vt:lpstr>Century Gothic</vt:lpstr>
      <vt:lpstr>Georgia</vt:lpstr>
      <vt:lpstr>Roboto</vt:lpstr>
      <vt:lpstr>Times New Roman</vt:lpstr>
      <vt:lpstr>1_Office Theme</vt:lpstr>
      <vt:lpstr>Office Theme</vt:lpstr>
      <vt:lpstr>Présentation PowerPoint</vt:lpstr>
      <vt:lpstr>Agenda</vt:lpstr>
      <vt:lpstr>Where we work</vt:lpstr>
      <vt:lpstr>Pact’s Integrated Approach</vt:lpstr>
      <vt:lpstr>Mines to Markets (M2M) program:  where we currently work Currently: 20+ mining projects in 13 countries</vt:lpstr>
      <vt:lpstr>Pact GLR Portfolio  </vt:lpstr>
      <vt:lpstr>OSH cartoons, 'Boite à image‘ exercise </vt:lpstr>
      <vt:lpstr>Responsible Sourcing  Mutoshi mine, DRC  Formalizing ASM </vt:lpstr>
      <vt:lpstr>Présentation PowerPoint</vt:lpstr>
      <vt:lpstr>Présentation PowerPoint</vt:lpstr>
      <vt:lpstr>Présentation PowerPoint</vt:lpstr>
      <vt:lpstr>Présentation PowerPoint</vt:lpstr>
      <vt:lpstr>Formalization of ASM (Mutoshi Cobalt Case) </vt:lpstr>
      <vt:lpstr>Présentation PowerPoint</vt:lpstr>
      <vt:lpstr>Présentation PowerPoint</vt:lpstr>
      <vt:lpstr>  View of Mutoshi Cobalt Project Site   </vt:lpstr>
      <vt:lpstr>Présentation PowerPoint</vt:lpstr>
      <vt:lpstr>Présentation PowerPoint</vt:lpstr>
      <vt:lpstr>Progressive improvement in DRC </vt:lpstr>
      <vt:lpstr>Women in Mutoshi Cobalt ASM site</vt:lpstr>
      <vt:lpstr>Présentation PowerPoint</vt:lpstr>
      <vt:lpstr>Men in Mutoshi Cobalt ASM site</vt:lpstr>
      <vt:lpstr>Woman and Man at the washing area</vt:lpstr>
      <vt:lpstr>Key challenges in addressing child labor in mining</vt:lpstr>
      <vt:lpstr>Concluding comments </vt:lpstr>
      <vt:lpstr>                                         Thank you!    For more information on our program:  Luc Lenge Asosa  Program Manager, Pact inc. +243 82 087 55 69  lassosa@pactworld.org Web site: www.pactworld.org  </vt:lpstr>
      <vt:lpstr>Extra Slides</vt:lpstr>
      <vt:lpstr>M2M philosophy and approaches </vt:lpstr>
      <vt:lpstr>Présentation PowerPoint</vt:lpstr>
      <vt:lpstr> 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Partnerships for responsible mining, resilient communities</dc:title>
  <dc:creator>Dylan McFarlane</dc:creator>
  <cp:lastModifiedBy>Windows User</cp:lastModifiedBy>
  <cp:revision>17</cp:revision>
  <dcterms:created xsi:type="dcterms:W3CDTF">2019-04-10T08:14:19Z</dcterms:created>
  <dcterms:modified xsi:type="dcterms:W3CDTF">2019-08-21T07:24:08Z</dcterms:modified>
</cp:coreProperties>
</file>